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안녕하세요, 3팀 발표를 맡은 채예은입니다.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팀이 만들고자 하는 서비스는 서울시 화상 관광 안내 서비스입니다.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—--------------------------------------------------------------------------------------------------------------------------------------------------------------------------------------------------------------------------</a:t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0a80662fa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5명이서 분배 각자, 0-level Data Flow Diagram, 1차로 data flow에 대해 생각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이후에 와이어프레임, 기능명세서, API 명세서를 보면서 5명 함께, 2차로 data flow 검증</a:t>
            </a:r>
            <a:endParaRPr/>
          </a:p>
        </p:txBody>
      </p:sp>
      <p:sp>
        <p:nvSpPr>
          <p:cNvPr id="209" name="Google Shape;209;g110a80662fa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0a80662fa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프론트엔드 진행사항: 1. Vue router &amp; component 구조 설계 2. 테스트코드 3. 프로토타입</a:t>
            </a:r>
            <a:endParaRPr>
              <a:solidFill>
                <a:srgbClr val="2C3E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C3E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프론트엔드 프레임워크로 vue3 사용하기로 했습니다.</a:t>
            </a:r>
            <a:endParaRPr>
              <a:solidFill>
                <a:srgbClr val="2C3E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C3E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 vue3의 장점 중 하나인 </a:t>
            </a:r>
            <a:r>
              <a:rPr lang="en-US">
                <a:solidFill>
                  <a:srgbClr val="2C3E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composition api: </a:t>
            </a:r>
            <a:r>
              <a:rPr lang="en-US">
                <a:solidFill>
                  <a:srgbClr val="2C3E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컴포지션 api를 사용함으로 setup 함수에 데이터가 그룹핑 되어 보다 용이하게 데이터의 흐름을 파악하고 유지보수가 용이해집니다.</a:t>
            </a:r>
            <a:endParaRPr>
              <a:solidFill>
                <a:srgbClr val="2C3E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C3E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vue2와 달라진 부분들을 반영해 setup함수 안에 data와 method를 관리하는 방법으로 진행중</a:t>
            </a:r>
            <a:endParaRPr>
              <a:solidFill>
                <a:srgbClr val="2C3E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110a80662fa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0a80662fa_2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화상상담 페이지와 담벼락 페이지의 컴포넌트 구조 설계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구조화하기 위해 컴포넌트를 쪼갰다.</a:t>
            </a:r>
            <a:endParaRPr/>
          </a:p>
        </p:txBody>
      </p:sp>
      <p:sp>
        <p:nvSpPr>
          <p:cNvPr id="251" name="Google Shape;251;g110a80662fa_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0a80662fa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프로토타입 진행중.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어려움: 여행의 산뜻함을 느낄 수 있는 푸른색을 포인트색으로 깔끔하게 디자인하고자 하는데, 디자인 컨셉을 잡는 데에 어려움을 겪고있음</a:t>
            </a:r>
            <a:endParaRPr/>
          </a:p>
        </p:txBody>
      </p:sp>
      <p:sp>
        <p:nvSpPr>
          <p:cNvPr id="290" name="Google Shape;290;g110a80662fa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0a80662fa_1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  EC2를 처음 다뤄보다보니 접속 및 설치에 어려움을 많이 겪었습니다.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코치님의 실습영상을 참고하고 검색을 통해, 현재 EC2관련 세팅은 EC2에 mysql 설치 후 Local workbench와 잘 연결되는 것을 확인하였고,  Nginx도 설치 후 페이지로 잘 들어가지는 것을 확인한 상태입니다.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추가로 학습을 하면서 필요한 것들(젠킨스, 미디어 서버 등등)을 세팅 할 계획입니다.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10a80662fa_1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0a80662fa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백엔드는 JPA와 querydsl을 학습하면서 프로젝트 ERD에 맞춰 엔티티 클래스 생성 및 클래스 내에 기본키와 관계(@ManyToOne과 같은) 설정을 완료하였고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현재는 API 명세서를 확인하면서 기본적인 CRUD 관련 API 개발을 진행하고 postman으로 결과를 확인하고 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앞으로의 계획은 기본적인 api개발을 이번주 내에 끝마친 후에 프로젝트에 필요한 추가 기술을 학습하면서 진행해나갈 예정입니다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10a80662fa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0a80662fa_2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지난 금요일 팀스피치에서 타팀의 노션이 정리 잘된것을 벤치마킹했다. 차이가 있다면 공동의 목표와 각자의 목표를 상단에 적어놔서 힘들때마다 보자고 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이번주부터 본격적으로 개발을 시작하면서 daily 개발일지를 작성하고있다. 이외에도 회의록, 컨벤션, 자료실 등이 있다.</a:t>
            </a:r>
            <a:endParaRPr/>
          </a:p>
        </p:txBody>
      </p:sp>
      <p:sp>
        <p:nvSpPr>
          <p:cNvPr id="328" name="Google Shape;328;g110a80662fa_2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0ea65b804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팀적으로 다같이 회의할 때나, 아침 스크럼 회의때는 웹액스를 사용한다.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프론트엔드, 백엔드 나눠서 작업할 때 혹은 개인공부를 할 때는 디스코드를 많이 활용하고 있다.</a:t>
            </a:r>
            <a:br>
              <a:rPr lang="en-US"/>
            </a:br>
            <a:br>
              <a:rPr lang="en-US"/>
            </a:br>
            <a:r>
              <a:rPr lang="en-US"/>
              <a:t>디스코드 쓰는 이유(혹시 질문 들어오면)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웹액스 메모리가 많이 잡아먹는다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프론트/백 나눠서 진행하다가 잠깐잠깐 이야기 할때, 웹액스 세부세션에서 이동하는 것보다 디스코드 클릭한번이 편하다.</a:t>
            </a:r>
            <a:endParaRPr/>
          </a:p>
        </p:txBody>
      </p:sp>
      <p:sp>
        <p:nvSpPr>
          <p:cNvPr id="342" name="Google Shape;342;g110ea65b804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순서는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먼저 저희 팀을 소개하고, 서비스 기획의도를 소개한 후, 본격적인 개발 전에 작성한 </a:t>
            </a:r>
            <a:r>
              <a:rPr lang="en-US"/>
              <a:t>기능명세서, API명세서와 같은 </a:t>
            </a:r>
            <a:r>
              <a:rPr lang="en-US"/>
              <a:t>개발문서들을 보여드리고, 프론트엔드와 백엔드 진행사항을 말씀드리겠습니다.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—--------------------------------------------------------------------------------------------------------------------------------------------------------------------------------------------------------------------------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r>
              <a:rPr lang="en-US"/>
              <a:t>개발문서: 와이어프레임, 기능명세서, API명세서, ERD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프론트엔드: 프로토타입, 테스트코드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백엔드: API개발</a:t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0a80662fa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3팀은 5명으로 이루어져있습니다.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영택님, 현규님, 그리고 제가 프론트엔드를 맡았고, 해윤님과 재현님이 백엔드를 맡아 함께 지식을 공유하고 도우며 프로젝트를 진행하고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또한 현규님이 전체팀장을 맡아 항상 팀을 열심히 챙겨주고 계시고, 재현님이 백엔드 팀장, 저는 프론트 팀장을 맡아 역할을 나누어 5명이 함께 프로젝트를 진행하고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—---------------------------------------------------------------------------------------------------------------------------------------------------------------------------------------------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김현규 - 프론트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채예은 - 프론트 팀장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임재현 - 백엔드 팀장을 맡아 역할을 분담해 프로젝트를 하고있습니다.</a:t>
            </a:r>
            <a:endParaRPr/>
          </a:p>
        </p:txBody>
      </p:sp>
      <p:sp>
        <p:nvSpPr>
          <p:cNvPr id="90" name="Google Shape;90;g110a80662fa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저희가 서울시 화상 관광 안내 서비스를 기획한 의도는 크게 2가지로 나눌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먼저 화상 관광 안내 서비스를 생각하게 된 계기는 해윤님의 경험이었습니다. 홍대에서 관광안내소를 찾아갔는데 사람이 없어 궁금한 부분을 해결하지 못했다고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현재 서울시에서 운영하고 있는 관광안내소는 총 24곳인데요. 주로 공항과 주요 관광 거점에만 위치해있어 접근성이 높지 않고, 해윤님의 경험처럼 사람이 없어 돌아가는 경우도 생기기 때문에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한정된 인력으로 더 많은 관광객에게 서비스를 제공할 수는 없을까, 즉 효율성을 높일 수 없을까 라는 생각에서 화상 관광 안내 서비스를 기획하게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두 번째로 타겟 지역을 서울시로 특정한 이유는: 서울시의 관광안내소 이용률이 가장 높기 때문입니다. 한국문화관광연구원이 조사한 바에 따르면 서울이 한 관광안내소당 평균이용자 수가 가장 많은 곳이라고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많은 국내 그리고 해외 관광객이 찾는 서울시에 화상 안내 서비스를 만든다면, 인력을 중앙화시켜 한 명의 인원이 여러 안내소를 맡을 수 있어, 관광객들이 보다 편리하게 서울을 여행할 수 있을 것이라고 생각합니다.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—--------------------------------------------------------------------------------------------------------------------------------------------------------------------------------------------------------------------------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서울시 이용률이 가장 높다.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홍대안내소 안에 비어 있다는 것에서 착안하여(해윤님 경험),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같은 인원으로 더 많은 지역의 안내 서비스를 제공할 수 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화상 관광 안내 서비스를 생각하게 된 이유는 관광안내소의 효율화였습니다. </a:t>
            </a:r>
            <a:endParaRPr/>
          </a:p>
        </p:txBody>
      </p:sp>
      <p:sp>
        <p:nvSpPr>
          <p:cNvPr id="108" name="Google Shape;10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0a80662fa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활용한 기술 스택은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백엔드 - </a:t>
            </a:r>
            <a:r>
              <a:rPr lang="en-US"/>
              <a:t>spring boot 프레임워크, JPA, Query DSL, Spring Security기술을 사용, DB는 MySQL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프론트 - Vue3 프레임워크에서, Vuex, Vue-router를 사용하고,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공통기술- WebRTC와 WebSocket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—--------------------------------------------------------------------------------------------------------------------------------------------------------------------------------------------------------------------------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10a80662fa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0ea65b804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저번주부터 이번주 월요일까지 구글 프레젠테이션으로 와이어프레임을 함께 작업함.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2개의 주요 기능이 있는데, 하나는 화상 상담, 하나는 여행객들이 간단하게 메모를 남길 수 있는 담벼락 기능임. </a:t>
            </a:r>
            <a:endParaRPr/>
          </a:p>
        </p:txBody>
      </p:sp>
      <p:sp>
        <p:nvSpPr>
          <p:cNvPr id="153" name="Google Shape;153;g110ea65b804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0a80662fa_2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기존 기능명세서를 노션에 markdown형식으로 작성했었는데, 기능별로 구분해서 보기엔 테이블형태가 좋을 것 같아 구글 스프레드 시트에 재정리.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가장 많이 고민했던 부분은 분류였다.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어떤 범주로 기능과 세부기능을 나눌 것인가, 그렇게 나눈 기능들을 어떻게 묶을 것인가가 어려웠다.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결과적으론 기능을 지라의 EPIC과 맞추었고 세부기능을 TASK와 맞추기로 결정함.</a:t>
            </a:r>
            <a:endParaRPr/>
          </a:p>
        </p:txBody>
      </p:sp>
      <p:sp>
        <p:nvSpPr>
          <p:cNvPr id="173" name="Google Shape;173;g110a80662fa_2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0a80662fa_2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api명세서는 method, url을 먼저 정의한 후 request에 필요한 데이터와 response로 받을 데이터, 그리고 status code를 정의했습니다.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프론트 백엔드  같이 이야기하면서 계속 갱신? 중입니다</a:t>
            </a:r>
            <a:endParaRPr/>
          </a:p>
        </p:txBody>
      </p:sp>
      <p:sp>
        <p:nvSpPr>
          <p:cNvPr id="185" name="Google Shape;185;g110a80662fa_2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0a80662fa_2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Desk랑 Staff를 구분했다.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Staff 안에서 상담사와 관리자 여부는 boolean으로 구분했다.</a:t>
            </a:r>
            <a:endParaRPr/>
          </a:p>
        </p:txBody>
      </p:sp>
      <p:sp>
        <p:nvSpPr>
          <p:cNvPr id="197" name="Google Shape;197;g110a80662fa_2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>
            <p:ph idx="1" type="subTitle"/>
          </p:nvPr>
        </p:nvSpPr>
        <p:spPr>
          <a:xfrm>
            <a:off x="4420649" y="3634251"/>
            <a:ext cx="3370802" cy="458350"/>
          </a:xfrm>
          <a:prstGeom prst="plaque">
            <a:avLst>
              <a:gd fmla="val 6969" name="adj"/>
            </a:avLst>
          </a:prstGeom>
          <a:gradFill>
            <a:gsLst>
              <a:gs pos="0">
                <a:srgbClr val="0075F3"/>
              </a:gs>
              <a:gs pos="100000">
                <a:srgbClr val="0075F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4954897" y="5800887"/>
            <a:ext cx="2302305" cy="480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2821647" y="2337487"/>
            <a:ext cx="6548704" cy="1466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0" sz="8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" name="Google Shape;23;p2"/>
          <p:cNvCxnSpPr>
            <a:endCxn id="22" idx="0"/>
          </p:cNvCxnSpPr>
          <p:nvPr/>
        </p:nvCxnSpPr>
        <p:spPr>
          <a:xfrm>
            <a:off x="6095999" y="-113"/>
            <a:ext cx="0" cy="2337600"/>
          </a:xfrm>
          <a:prstGeom prst="straightConnector1">
            <a:avLst/>
          </a:prstGeom>
          <a:noFill/>
          <a:ln cap="flat" cmpd="sng" w="19050">
            <a:solidFill>
              <a:srgbClr val="4FE1FD"/>
            </a:solidFill>
            <a:prstDash val="solid"/>
            <a:miter lim="800000"/>
            <a:headEnd len="sm" w="sm" type="none"/>
            <a:tailEnd len="med" w="med" type="diamond"/>
          </a:ln>
        </p:spPr>
      </p:cxnSp>
      <p:cxnSp>
        <p:nvCxnSpPr>
          <p:cNvPr id="24" name="Google Shape;24;p2"/>
          <p:cNvCxnSpPr/>
          <p:nvPr/>
        </p:nvCxnSpPr>
        <p:spPr>
          <a:xfrm>
            <a:off x="6095999" y="4303435"/>
            <a:ext cx="0" cy="1314050"/>
          </a:xfrm>
          <a:prstGeom prst="straightConnector1">
            <a:avLst/>
          </a:prstGeom>
          <a:noFill/>
          <a:ln cap="flat" cmpd="sng" w="19050">
            <a:solidFill>
              <a:srgbClr val="4FE1F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2"/>
          <p:cNvSpPr/>
          <p:nvPr/>
        </p:nvSpPr>
        <p:spPr>
          <a:xfrm>
            <a:off x="5683842" y="995599"/>
            <a:ext cx="824314" cy="824314"/>
          </a:xfrm>
          <a:prstGeom prst="donut">
            <a:avLst>
              <a:gd fmla="val 3681" name="adj"/>
            </a:avLst>
          </a:prstGeom>
          <a:gradFill>
            <a:gsLst>
              <a:gs pos="0">
                <a:srgbClr val="FFFFFF"/>
              </a:gs>
              <a:gs pos="100000">
                <a:srgbClr val="4FE1FD"/>
              </a:gs>
            </a:gsLst>
            <a:lin ang="2700000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bg>
      <p:bgPr>
        <a:gradFill>
          <a:gsLst>
            <a:gs pos="0">
              <a:srgbClr val="E8EDEF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>
            <p:ph idx="1" type="subTitle"/>
          </p:nvPr>
        </p:nvSpPr>
        <p:spPr>
          <a:xfrm>
            <a:off x="4420649" y="3845085"/>
            <a:ext cx="3370802" cy="458350"/>
          </a:xfrm>
          <a:prstGeom prst="plaque">
            <a:avLst>
              <a:gd fmla="val 6969" name="adj"/>
            </a:avLst>
          </a:prstGeom>
          <a:gradFill>
            <a:gsLst>
              <a:gs pos="0">
                <a:srgbClr val="0075F3"/>
              </a:gs>
              <a:gs pos="100000">
                <a:srgbClr val="0075F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4954897" y="5800887"/>
            <a:ext cx="2302305" cy="480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200"/>
              <a:buNone/>
              <a:defRPr b="1" sz="1200">
                <a:solidFill>
                  <a:srgbClr val="0075F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type="ctrTitle"/>
          </p:nvPr>
        </p:nvSpPr>
        <p:spPr>
          <a:xfrm>
            <a:off x="2821647" y="2337487"/>
            <a:ext cx="6548704" cy="1466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8000"/>
              <a:buNone/>
              <a:defRPr b="0" sz="8000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bg>
      <p:bgPr>
        <a:gradFill>
          <a:gsLst>
            <a:gs pos="0">
              <a:srgbClr val="E8EDEF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3041467" y="359559"/>
            <a:ext cx="6129166" cy="6129166"/>
          </a:xfrm>
          <a:prstGeom prst="ellipse">
            <a:avLst/>
          </a:prstGeom>
          <a:noFill/>
          <a:ln cap="flat" cmpd="sng" w="12700">
            <a:solidFill>
              <a:srgbClr val="4FE1F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3576343" y="287146"/>
            <a:ext cx="5039311" cy="6273992"/>
          </a:xfrm>
          <a:prstGeom prst="roundRect">
            <a:avLst>
              <a:gd fmla="val 1292" name="adj"/>
            </a:avLst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5223426" y="543400"/>
            <a:ext cx="1745148" cy="1745148"/>
          </a:xfrm>
          <a:prstGeom prst="ellipse">
            <a:avLst/>
          </a:prstGeom>
          <a:noFill/>
          <a:ln cap="flat" cmpd="sng" w="12700">
            <a:solidFill>
              <a:srgbClr val="4FE1F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4845956" y="917835"/>
            <a:ext cx="2500088" cy="772518"/>
          </a:xfrm>
          <a:prstGeom prst="rect">
            <a:avLst/>
          </a:prstGeom>
          <a:solidFill>
            <a:srgbClr val="FCFCF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6600"/>
              <a:buNone/>
              <a:defRPr b="0" sz="6600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2" type="body"/>
          </p:nvPr>
        </p:nvSpPr>
        <p:spPr>
          <a:xfrm>
            <a:off x="2022455" y="2336050"/>
            <a:ext cx="8147156" cy="3604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730"/>
              </a:buClr>
              <a:buSzPts val="1400"/>
              <a:buNone/>
              <a:defRPr sz="1400">
                <a:solidFill>
                  <a:srgbClr val="22273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>
  <p:cSld name="1_제목 및 내용">
    <p:bg>
      <p:bgPr>
        <a:gradFill>
          <a:gsLst>
            <a:gs pos="0">
              <a:srgbClr val="0E9EFF"/>
            </a:gs>
            <a:gs pos="100000">
              <a:srgbClr val="0075F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45298" y="49426"/>
            <a:ext cx="12101394" cy="6771503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5F7FC"/>
              </a:gs>
              <a:gs pos="100000">
                <a:srgbClr val="E8EDE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38;p5"/>
          <p:cNvCxnSpPr/>
          <p:nvPr/>
        </p:nvCxnSpPr>
        <p:spPr>
          <a:xfrm>
            <a:off x="300032" y="1403706"/>
            <a:ext cx="11591926" cy="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14901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" name="Google Shape;39;p5"/>
          <p:cNvSpPr txBox="1"/>
          <p:nvPr>
            <p:ph type="title"/>
          </p:nvPr>
        </p:nvSpPr>
        <p:spPr>
          <a:xfrm>
            <a:off x="838198" y="617782"/>
            <a:ext cx="10515602" cy="567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  <a:defRPr sz="3200">
                <a:solidFill>
                  <a:srgbClr val="0075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205718" y="6487796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None/>
              <a:defRPr b="1" sz="7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400906" y="1777999"/>
            <a:ext cx="4023710" cy="4375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b="0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11570686" y="6533771"/>
            <a:ext cx="576006" cy="204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rgbClr val="BFBFBF"/>
              </a:buClr>
              <a:buSzPts val="1100"/>
              <a:buNone/>
              <a:defRPr b="1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rgbClr val="BFBFBF"/>
              </a:buClr>
              <a:buSzPts val="1100"/>
              <a:buNone/>
              <a:defRPr b="1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rgbClr val="BFBFBF"/>
              </a:buClr>
              <a:buSzPts val="1100"/>
              <a:buNone/>
              <a:defRPr b="1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rgbClr val="BFBFBF"/>
              </a:buClr>
              <a:buSzPts val="1100"/>
              <a:buNone/>
              <a:defRPr b="1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rgbClr val="BFBFBF"/>
              </a:buClr>
              <a:buSzPts val="1100"/>
              <a:buNone/>
              <a:defRPr b="1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rgbClr val="BFBFBF"/>
              </a:buClr>
              <a:buSzPts val="1100"/>
              <a:buNone/>
              <a:defRPr b="1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rgbClr val="BFBFBF"/>
              </a:buClr>
              <a:buSzPts val="1100"/>
              <a:buNone/>
              <a:defRPr b="1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rgbClr val="BFBFBF"/>
              </a:buClr>
              <a:buSzPts val="1100"/>
              <a:buNone/>
              <a:defRPr b="1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rgbClr val="BFBFBF"/>
              </a:buClr>
              <a:buSzPts val="1100"/>
              <a:buNone/>
              <a:defRPr b="1" i="0" sz="11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5"/>
          <p:cNvSpPr/>
          <p:nvPr>
            <p:ph idx="2" type="subTitle"/>
          </p:nvPr>
        </p:nvSpPr>
        <p:spPr>
          <a:xfrm>
            <a:off x="4305290" y="1285205"/>
            <a:ext cx="3657610" cy="264513"/>
          </a:xfrm>
          <a:prstGeom prst="plaque">
            <a:avLst>
              <a:gd fmla="val 6969" name="adj"/>
            </a:avLst>
          </a:prstGeom>
          <a:solidFill>
            <a:srgbClr val="FCFCFD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000"/>
              <a:buNone/>
              <a:defRPr b="0" sz="1000">
                <a:solidFill>
                  <a:srgbClr val="0292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4" name="Google Shape;44;p5"/>
          <p:cNvCxnSpPr/>
          <p:nvPr/>
        </p:nvCxnSpPr>
        <p:spPr>
          <a:xfrm>
            <a:off x="6095994" y="49426"/>
            <a:ext cx="0" cy="414885"/>
          </a:xfrm>
          <a:prstGeom prst="straightConnector1">
            <a:avLst/>
          </a:prstGeom>
          <a:noFill/>
          <a:ln cap="flat" cmpd="sng" w="12700">
            <a:solidFill>
              <a:srgbClr val="4FE1FD"/>
            </a:solidFill>
            <a:prstDash val="solid"/>
            <a:miter lim="800000"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gradFill>
          <a:gsLst>
            <a:gs pos="0">
              <a:srgbClr val="E8EDEF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300032" y="296862"/>
            <a:ext cx="11591926" cy="6264276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0E9EFF"/>
              </a:gs>
              <a:gs pos="100000">
                <a:srgbClr val="0075F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381000" rotWithShape="0" algn="tl" dir="2700000" dist="3302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6"/>
          <p:cNvCxnSpPr/>
          <p:nvPr/>
        </p:nvCxnSpPr>
        <p:spPr>
          <a:xfrm>
            <a:off x="300032" y="1403706"/>
            <a:ext cx="11591926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2392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" name="Google Shape;48;p6"/>
          <p:cNvSpPr/>
          <p:nvPr/>
        </p:nvSpPr>
        <p:spPr>
          <a:xfrm>
            <a:off x="11427783" y="6079895"/>
            <a:ext cx="546665" cy="546665"/>
          </a:xfrm>
          <a:prstGeom prst="donut">
            <a:avLst>
              <a:gd fmla="val 15736" name="adj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4068890" y="704493"/>
            <a:ext cx="4054219" cy="567808"/>
          </a:xfrm>
          <a:prstGeom prst="rect">
            <a:avLst/>
          </a:prstGeom>
          <a:noFill/>
          <a:ln cap="flat" cmpd="sng" w="9525">
            <a:solidFill>
              <a:srgbClr val="D8D8D8">
                <a:alpha val="470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DEF"/>
              </a:buClr>
              <a:buSzPts val="2800"/>
              <a:buNone/>
              <a:defRPr sz="2800">
                <a:solidFill>
                  <a:srgbClr val="E8EDE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604838" y="6571278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8EDEF"/>
              </a:buClr>
              <a:buSzPts val="700"/>
              <a:buNone/>
              <a:defRPr b="1" sz="700">
                <a:solidFill>
                  <a:srgbClr val="E8EDE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1400906" y="1777999"/>
            <a:ext cx="9390178" cy="4375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11397593" y="6246613"/>
            <a:ext cx="576006" cy="204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6"/>
          <p:cNvSpPr/>
          <p:nvPr>
            <p:ph idx="2" type="subTitle"/>
          </p:nvPr>
        </p:nvSpPr>
        <p:spPr>
          <a:xfrm>
            <a:off x="4305290" y="1285205"/>
            <a:ext cx="3657610" cy="264513"/>
          </a:xfrm>
          <a:prstGeom prst="plaque">
            <a:avLst>
              <a:gd fmla="val 696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None/>
              <a:defRPr b="0" sz="1000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4" name="Google Shape;54;p6"/>
          <p:cNvCxnSpPr/>
          <p:nvPr/>
        </p:nvCxnSpPr>
        <p:spPr>
          <a:xfrm>
            <a:off x="6095994" y="0"/>
            <a:ext cx="0" cy="414885"/>
          </a:xfrm>
          <a:prstGeom prst="straightConnector1">
            <a:avLst/>
          </a:prstGeom>
          <a:noFill/>
          <a:ln cap="flat" cmpd="sng" w="19050">
            <a:solidFill>
              <a:srgbClr val="4FE1FD"/>
            </a:solidFill>
            <a:prstDash val="solid"/>
            <a:miter lim="800000"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및 내용">
  <p:cSld name="3_제목 및 내용">
    <p:bg>
      <p:bgPr>
        <a:gradFill>
          <a:gsLst>
            <a:gs pos="0">
              <a:srgbClr val="E8EDEF"/>
            </a:gs>
            <a:gs pos="100000">
              <a:schemeClr val="l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flipH="1">
            <a:off x="0" y="-32624"/>
            <a:ext cx="12192000" cy="317611"/>
          </a:xfrm>
          <a:prstGeom prst="rect">
            <a:avLst/>
          </a:prstGeom>
          <a:gradFill>
            <a:gsLst>
              <a:gs pos="0">
                <a:srgbClr val="FCFCFD"/>
              </a:gs>
              <a:gs pos="100000">
                <a:srgbClr val="E8EDE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"/>
          <p:cNvSpPr/>
          <p:nvPr/>
        </p:nvSpPr>
        <p:spPr>
          <a:xfrm flipH="1">
            <a:off x="0" y="6561137"/>
            <a:ext cx="12192000" cy="300119"/>
          </a:xfrm>
          <a:prstGeom prst="rect">
            <a:avLst/>
          </a:prstGeom>
          <a:gradFill>
            <a:gsLst>
              <a:gs pos="0">
                <a:srgbClr val="FCFCFD"/>
              </a:gs>
              <a:gs pos="100000">
                <a:srgbClr val="E8EDE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287450" y="638545"/>
            <a:ext cx="11604513" cy="567808"/>
          </a:xfrm>
          <a:prstGeom prst="rect">
            <a:avLst/>
          </a:prstGeom>
          <a:noFill/>
          <a:ln cap="flat" cmpd="sng" w="9525">
            <a:solidFill>
              <a:srgbClr val="D8D8D8">
                <a:alpha val="470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  <a:defRPr sz="3200">
                <a:solidFill>
                  <a:srgbClr val="0075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300038" y="6561137"/>
            <a:ext cx="2150751" cy="303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700"/>
              <a:buNone/>
              <a:defRPr b="1" sz="700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body"/>
          </p:nvPr>
        </p:nvSpPr>
        <p:spPr>
          <a:xfrm>
            <a:off x="300038" y="1725047"/>
            <a:ext cx="11591924" cy="4375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b="0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11315956" y="6561137"/>
            <a:ext cx="576006" cy="296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0075F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0075F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0075F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0075F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0075F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0075F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0075F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0075F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0075F3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0075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</a:t>
            </a:r>
            <a:endParaRPr/>
          </a:p>
        </p:txBody>
      </p:sp>
      <p:sp>
        <p:nvSpPr>
          <p:cNvPr id="62" name="Google Shape;62;p7"/>
          <p:cNvSpPr/>
          <p:nvPr>
            <p:ph idx="2" type="subTitle"/>
          </p:nvPr>
        </p:nvSpPr>
        <p:spPr>
          <a:xfrm>
            <a:off x="300038" y="38275"/>
            <a:ext cx="1899865" cy="201957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b="0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3" type="body"/>
          </p:nvPr>
        </p:nvSpPr>
        <p:spPr>
          <a:xfrm>
            <a:off x="6095994" y="38274"/>
            <a:ext cx="5795969" cy="201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  <a:defRPr b="0" sz="1100">
                <a:solidFill>
                  <a:srgbClr val="0292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4" name="Google Shape;64;p7"/>
          <p:cNvCxnSpPr/>
          <p:nvPr/>
        </p:nvCxnSpPr>
        <p:spPr>
          <a:xfrm>
            <a:off x="2736203" y="6699932"/>
            <a:ext cx="8205107" cy="0"/>
          </a:xfrm>
          <a:prstGeom prst="straightConnector1">
            <a:avLst/>
          </a:prstGeom>
          <a:noFill/>
          <a:ln cap="flat" cmpd="sng" w="9525">
            <a:solidFill>
              <a:srgbClr val="0075F3">
                <a:alpha val="45882"/>
              </a:srgbClr>
            </a:solidFill>
            <a:prstDash val="solid"/>
            <a:miter lim="800000"/>
            <a:headEnd len="sm" w="sm" type="diamond"/>
            <a:tailEnd len="sm" w="sm" type="diamon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E9EFF"/>
            </a:gs>
            <a:gs pos="100000">
              <a:srgbClr val="0075F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20000"/>
              </a:lnSpc>
              <a:spcBef>
                <a:spcPts val="0"/>
              </a:spcBef>
              <a:buClr>
                <a:srgbClr val="4FE1F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FE1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20000"/>
              </a:lnSpc>
              <a:spcBef>
                <a:spcPts val="0"/>
              </a:spcBef>
              <a:buClr>
                <a:srgbClr val="4FE1F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FE1F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20000"/>
              </a:lnSpc>
              <a:spcBef>
                <a:spcPts val="0"/>
              </a:spcBef>
              <a:buClr>
                <a:srgbClr val="4FE1F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FE1F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20000"/>
              </a:lnSpc>
              <a:spcBef>
                <a:spcPts val="0"/>
              </a:spcBef>
              <a:buClr>
                <a:srgbClr val="4FE1F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FE1F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20000"/>
              </a:lnSpc>
              <a:spcBef>
                <a:spcPts val="0"/>
              </a:spcBef>
              <a:buClr>
                <a:srgbClr val="4FE1F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FE1F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20000"/>
              </a:lnSpc>
              <a:spcBef>
                <a:spcPts val="0"/>
              </a:spcBef>
              <a:buClr>
                <a:srgbClr val="4FE1F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FE1F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20000"/>
              </a:lnSpc>
              <a:spcBef>
                <a:spcPts val="0"/>
              </a:spcBef>
              <a:buClr>
                <a:srgbClr val="4FE1F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FE1F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20000"/>
              </a:lnSpc>
              <a:spcBef>
                <a:spcPts val="0"/>
              </a:spcBef>
              <a:buClr>
                <a:srgbClr val="4FE1F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FE1F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20000"/>
              </a:lnSpc>
              <a:spcBef>
                <a:spcPts val="0"/>
              </a:spcBef>
              <a:buClr>
                <a:srgbClr val="4FE1F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FE1F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8872538" y="-809625"/>
            <a:ext cx="304800" cy="304800"/>
          </a:xfrm>
          <a:prstGeom prst="rect">
            <a:avLst/>
          </a:prstGeom>
          <a:solidFill>
            <a:srgbClr val="029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8506258" y="-809625"/>
            <a:ext cx="304800" cy="304800"/>
          </a:xfrm>
          <a:prstGeom prst="rect">
            <a:avLst/>
          </a:prstGeom>
          <a:solidFill>
            <a:srgbClr val="0075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8506258" y="-452438"/>
            <a:ext cx="304800" cy="304800"/>
          </a:xfrm>
          <a:prstGeom prst="rect">
            <a:avLst/>
          </a:prstGeom>
          <a:solidFill>
            <a:srgbClr val="E8ED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8872538" y="-452438"/>
            <a:ext cx="304800" cy="304800"/>
          </a:xfrm>
          <a:prstGeom prst="rect">
            <a:avLst/>
          </a:prstGeom>
          <a:solidFill>
            <a:srgbClr val="2227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9238818" y="-809625"/>
            <a:ext cx="304800" cy="304800"/>
          </a:xfrm>
          <a:prstGeom prst="rect">
            <a:avLst/>
          </a:prstGeom>
          <a:solidFill>
            <a:srgbClr val="4FE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87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pos="189">
          <p15:clr>
            <a:srgbClr val="F26B43"/>
          </p15:clr>
        </p15:guide>
        <p15:guide id="6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4.png"/><Relationship Id="rId13" Type="http://schemas.openxmlformats.org/officeDocument/2006/relationships/image" Target="../media/image7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E8EDEF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ctrTitle"/>
          </p:nvPr>
        </p:nvSpPr>
        <p:spPr>
          <a:xfrm>
            <a:off x="1839031" y="2125246"/>
            <a:ext cx="8513936" cy="1904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1500"/>
              <a:buNone/>
            </a:pPr>
            <a:r>
              <a:rPr b="1" lang="en-US"/>
              <a:t>서울시 화상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1500"/>
              <a:buNone/>
            </a:pPr>
            <a:r>
              <a:rPr b="1" lang="en-US">
                <a:solidFill>
                  <a:srgbClr val="123E6B"/>
                </a:solidFill>
              </a:rPr>
              <a:t>관광 안내 서비스</a:t>
            </a:r>
            <a:endParaRPr b="1">
              <a:solidFill>
                <a:srgbClr val="123E6B"/>
              </a:solidFill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1651338" y="1912445"/>
            <a:ext cx="187693" cy="187693"/>
          </a:xfrm>
          <a:prstGeom prst="ellipse">
            <a:avLst/>
          </a:prstGeom>
          <a:noFill/>
          <a:ln cap="flat" cmpd="sng" w="44450">
            <a:solidFill>
              <a:srgbClr val="4FE1F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0352967" y="5821318"/>
            <a:ext cx="187800" cy="187800"/>
          </a:xfrm>
          <a:prstGeom prst="ellipse">
            <a:avLst/>
          </a:prstGeom>
          <a:noFill/>
          <a:ln cap="flat" cmpd="sng" w="44450">
            <a:solidFill>
              <a:srgbClr val="4FE1F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5986710" y="1270587"/>
            <a:ext cx="238677" cy="238677"/>
          </a:xfrm>
          <a:prstGeom prst="ellipse">
            <a:avLst/>
          </a:prstGeom>
          <a:gradFill>
            <a:gsLst>
              <a:gs pos="0">
                <a:srgbClr val="0E9EFF"/>
              </a:gs>
              <a:gs pos="100000">
                <a:srgbClr val="0075F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"/>
          <p:cNvSpPr txBox="1"/>
          <p:nvPr>
            <p:ph type="ctrTitle"/>
          </p:nvPr>
        </p:nvSpPr>
        <p:spPr>
          <a:xfrm>
            <a:off x="1839025" y="4703250"/>
            <a:ext cx="85140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1500"/>
              <a:buNone/>
            </a:pPr>
            <a:r>
              <a:rPr b="1" lang="en-US" sz="1900">
                <a:solidFill>
                  <a:srgbClr val="123E6B"/>
                </a:solidFill>
              </a:rPr>
              <a:t>서울5반 </a:t>
            </a:r>
            <a:r>
              <a:rPr b="1" lang="en-US" sz="1900">
                <a:solidFill>
                  <a:srgbClr val="123E6B"/>
                </a:solidFill>
              </a:rPr>
              <a:t>3팀</a:t>
            </a:r>
            <a:endParaRPr b="1" sz="1900">
              <a:solidFill>
                <a:srgbClr val="123E6B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1500"/>
              <a:buNone/>
            </a:pPr>
            <a:r>
              <a:rPr b="1" lang="en-US" sz="1900"/>
              <a:t>김현규 채예은 정해윤 임재현 임영택</a:t>
            </a:r>
            <a:endParaRPr b="1"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/>
          <p:nvPr>
            <p:ph type="title"/>
          </p:nvPr>
        </p:nvSpPr>
        <p:spPr>
          <a:xfrm>
            <a:off x="293700" y="586920"/>
            <a:ext cx="116046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Data Flow</a:t>
            </a:r>
            <a:endParaRPr/>
          </a:p>
        </p:txBody>
      </p:sp>
      <p:sp>
        <p:nvSpPr>
          <p:cNvPr id="212" name="Google Shape;212;p17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17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서비스</a:t>
            </a:r>
            <a:endParaRPr/>
          </a:p>
        </p:txBody>
      </p:sp>
      <p:sp>
        <p:nvSpPr>
          <p:cNvPr id="214" name="Google Shape;214;p17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b="1" lang="en-US"/>
              <a:t> </a:t>
            </a:r>
            <a:r>
              <a:rPr lang="en-US"/>
              <a:t>       </a:t>
            </a:r>
            <a:r>
              <a:rPr lang="en-US"/>
              <a:t>서비스기획          </a:t>
            </a:r>
            <a:r>
              <a:rPr b="1" lang="en-US" sz="1500"/>
              <a:t>개발문서</a:t>
            </a:r>
            <a:r>
              <a:rPr lang="en-US" sz="1500"/>
              <a:t> </a:t>
            </a:r>
            <a:r>
              <a:rPr lang="en-US"/>
              <a:t>          프론트엔드           백엔드</a:t>
            </a:r>
            <a:r>
              <a:rPr lang="en-US"/>
              <a:t>           협업</a:t>
            </a:r>
            <a:endParaRPr/>
          </a:p>
        </p:txBody>
      </p:sp>
      <p:sp>
        <p:nvSpPr>
          <p:cNvPr id="215" name="Google Shape;215;p17"/>
          <p:cNvSpPr/>
          <p:nvPr/>
        </p:nvSpPr>
        <p:spPr>
          <a:xfrm>
            <a:off x="1004871" y="5177896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17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218" name="Google Shape;2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71" y="1286042"/>
            <a:ext cx="10547738" cy="475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287350" y="638520"/>
            <a:ext cx="116046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Router</a:t>
            </a:r>
            <a:endParaRPr/>
          </a:p>
        </p:txBody>
      </p:sp>
      <p:sp>
        <p:nvSpPr>
          <p:cNvPr id="224" name="Google Shape;224;p18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18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서비스</a:t>
            </a:r>
            <a:endParaRPr/>
          </a:p>
        </p:txBody>
      </p:sp>
      <p:sp>
        <p:nvSpPr>
          <p:cNvPr id="226" name="Google Shape;226;p18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</a:t>
            </a:r>
            <a:r>
              <a:rPr lang="en-US"/>
              <a:t>소개</a:t>
            </a:r>
            <a:r>
              <a:rPr b="1" lang="en-US"/>
              <a:t> </a:t>
            </a:r>
            <a:r>
              <a:rPr lang="en-US"/>
              <a:t>       </a:t>
            </a:r>
            <a:r>
              <a:rPr lang="en-US"/>
              <a:t>서비스기획          </a:t>
            </a:r>
            <a:r>
              <a:rPr lang="en-US"/>
              <a:t>개발문서 </a:t>
            </a:r>
            <a:r>
              <a:rPr lang="en-US"/>
              <a:t>          </a:t>
            </a:r>
            <a:r>
              <a:rPr b="1" lang="en-US" sz="1500"/>
              <a:t>프론트엔드 </a:t>
            </a:r>
            <a:r>
              <a:rPr lang="en-US"/>
              <a:t>          백엔드</a:t>
            </a:r>
            <a:r>
              <a:rPr lang="en-US"/>
              <a:t>           협업</a:t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>
            <a:off x="1004871" y="5177896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10090288" y="1330642"/>
            <a:ext cx="130200" cy="130200"/>
          </a:xfrm>
          <a:prstGeom prst="ellipse">
            <a:avLst/>
          </a:prstGeom>
          <a:solidFill>
            <a:srgbClr val="0075F3"/>
          </a:soli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18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231" name="Google Shape;2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401" y="1785500"/>
            <a:ext cx="1905300" cy="44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8"/>
          <p:cNvSpPr/>
          <p:nvPr/>
        </p:nvSpPr>
        <p:spPr>
          <a:xfrm>
            <a:off x="7775496" y="1898778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App.vue</a:t>
            </a:r>
            <a:endParaRPr sz="900"/>
          </a:p>
        </p:txBody>
      </p:sp>
      <p:sp>
        <p:nvSpPr>
          <p:cNvPr id="233" name="Google Shape;233;p18"/>
          <p:cNvSpPr/>
          <p:nvPr/>
        </p:nvSpPr>
        <p:spPr>
          <a:xfrm>
            <a:off x="4567229" y="2479741"/>
            <a:ext cx="1102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DeskHome.vue</a:t>
            </a:r>
            <a:endParaRPr sz="900"/>
          </a:p>
        </p:txBody>
      </p:sp>
      <p:sp>
        <p:nvSpPr>
          <p:cNvPr id="234" name="Google Shape;234;p18"/>
          <p:cNvSpPr/>
          <p:nvPr/>
        </p:nvSpPr>
        <p:spPr>
          <a:xfrm>
            <a:off x="5720257" y="2479741"/>
            <a:ext cx="10086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Meeting.vue</a:t>
            </a:r>
            <a:endParaRPr sz="900"/>
          </a:p>
        </p:txBody>
      </p:sp>
      <p:sp>
        <p:nvSpPr>
          <p:cNvPr id="235" name="Google Shape;235;p18"/>
          <p:cNvSpPr/>
          <p:nvPr/>
        </p:nvSpPr>
        <p:spPr>
          <a:xfrm>
            <a:off x="6800547" y="2479741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Post.vue</a:t>
            </a:r>
            <a:endParaRPr sz="900"/>
          </a:p>
        </p:txBody>
      </p:sp>
      <p:sp>
        <p:nvSpPr>
          <p:cNvPr id="236" name="Google Shape;236;p18"/>
          <p:cNvSpPr/>
          <p:nvPr/>
        </p:nvSpPr>
        <p:spPr>
          <a:xfrm>
            <a:off x="7708152" y="2479741"/>
            <a:ext cx="1102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StaffHome.vue</a:t>
            </a:r>
            <a:endParaRPr sz="900"/>
          </a:p>
        </p:txBody>
      </p:sp>
      <p:sp>
        <p:nvSpPr>
          <p:cNvPr id="237" name="Google Shape;237;p18"/>
          <p:cNvSpPr/>
          <p:nvPr/>
        </p:nvSpPr>
        <p:spPr>
          <a:xfrm>
            <a:off x="7838086" y="3026127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StaffProfile.vue</a:t>
            </a:r>
            <a:endParaRPr sz="900"/>
          </a:p>
        </p:txBody>
      </p:sp>
      <p:sp>
        <p:nvSpPr>
          <p:cNvPr id="238" name="Google Shape;238;p18"/>
          <p:cNvSpPr/>
          <p:nvPr/>
        </p:nvSpPr>
        <p:spPr>
          <a:xfrm>
            <a:off x="8867110" y="2437596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AdminAuth.vue</a:t>
            </a:r>
            <a:endParaRPr sz="900"/>
          </a:p>
        </p:txBody>
      </p:sp>
      <p:sp>
        <p:nvSpPr>
          <p:cNvPr id="239" name="Google Shape;239;p18"/>
          <p:cNvSpPr/>
          <p:nvPr/>
        </p:nvSpPr>
        <p:spPr>
          <a:xfrm>
            <a:off x="7876289" y="3516730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StaffProfileEdit.vue</a:t>
            </a:r>
            <a:endParaRPr sz="900"/>
          </a:p>
        </p:txBody>
      </p:sp>
      <p:sp>
        <p:nvSpPr>
          <p:cNvPr id="240" name="Google Shape;240;p18"/>
          <p:cNvSpPr/>
          <p:nvPr/>
        </p:nvSpPr>
        <p:spPr>
          <a:xfrm>
            <a:off x="9746102" y="2437596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AdminHome.vue</a:t>
            </a:r>
            <a:endParaRPr sz="900"/>
          </a:p>
        </p:txBody>
      </p:sp>
      <p:sp>
        <p:nvSpPr>
          <p:cNvPr id="241" name="Google Shape;241;p18"/>
          <p:cNvSpPr/>
          <p:nvPr/>
        </p:nvSpPr>
        <p:spPr>
          <a:xfrm>
            <a:off x="3681200" y="2479741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Auth.vue</a:t>
            </a:r>
            <a:endParaRPr sz="900"/>
          </a:p>
        </p:txBody>
      </p:sp>
      <p:sp>
        <p:nvSpPr>
          <p:cNvPr id="242" name="Google Shape;242;p18"/>
          <p:cNvSpPr/>
          <p:nvPr/>
        </p:nvSpPr>
        <p:spPr>
          <a:xfrm>
            <a:off x="9746102" y="2944997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AdminStaff.vue</a:t>
            </a:r>
            <a:endParaRPr sz="900"/>
          </a:p>
        </p:txBody>
      </p:sp>
      <p:sp>
        <p:nvSpPr>
          <p:cNvPr id="243" name="Google Shape;243;p18"/>
          <p:cNvSpPr/>
          <p:nvPr/>
        </p:nvSpPr>
        <p:spPr>
          <a:xfrm>
            <a:off x="9746102" y="3906600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AdminDesk.vue</a:t>
            </a:r>
            <a:endParaRPr sz="900"/>
          </a:p>
        </p:txBody>
      </p:sp>
      <p:sp>
        <p:nvSpPr>
          <p:cNvPr id="244" name="Google Shape;244;p18"/>
          <p:cNvSpPr/>
          <p:nvPr/>
        </p:nvSpPr>
        <p:spPr>
          <a:xfrm>
            <a:off x="9746102" y="4864711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AdminDeskCreate.vue</a:t>
            </a:r>
            <a:endParaRPr sz="900"/>
          </a:p>
        </p:txBody>
      </p:sp>
      <p:sp>
        <p:nvSpPr>
          <p:cNvPr id="245" name="Google Shape;245;p18"/>
          <p:cNvSpPr/>
          <p:nvPr/>
        </p:nvSpPr>
        <p:spPr>
          <a:xfrm>
            <a:off x="9746102" y="3422531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AdminStaffEdit.vue</a:t>
            </a:r>
            <a:endParaRPr sz="900"/>
          </a:p>
        </p:txBody>
      </p:sp>
      <p:sp>
        <p:nvSpPr>
          <p:cNvPr id="246" name="Google Shape;246;p18"/>
          <p:cNvSpPr/>
          <p:nvPr/>
        </p:nvSpPr>
        <p:spPr>
          <a:xfrm>
            <a:off x="9746102" y="4385652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AdminDeskEdit.vue</a:t>
            </a:r>
            <a:endParaRPr sz="900"/>
          </a:p>
        </p:txBody>
      </p:sp>
      <p:sp>
        <p:nvSpPr>
          <p:cNvPr id="247" name="Google Shape;247;p18"/>
          <p:cNvSpPr/>
          <p:nvPr/>
        </p:nvSpPr>
        <p:spPr>
          <a:xfrm>
            <a:off x="9746102" y="5343755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AdminPost.vue</a:t>
            </a:r>
            <a:endParaRPr sz="900"/>
          </a:p>
        </p:txBody>
      </p:sp>
      <p:sp>
        <p:nvSpPr>
          <p:cNvPr id="248" name="Google Shape;248;p18"/>
          <p:cNvSpPr/>
          <p:nvPr/>
        </p:nvSpPr>
        <p:spPr>
          <a:xfrm>
            <a:off x="9746102" y="5822807"/>
            <a:ext cx="835800" cy="435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AdminPostEdit.vue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 txBox="1"/>
          <p:nvPr>
            <p:ph type="title"/>
          </p:nvPr>
        </p:nvSpPr>
        <p:spPr>
          <a:xfrm>
            <a:off x="0" y="638550"/>
            <a:ext cx="121920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Vue Component 설계</a:t>
            </a:r>
            <a:endParaRPr/>
          </a:p>
        </p:txBody>
      </p:sp>
      <p:sp>
        <p:nvSpPr>
          <p:cNvPr id="254" name="Google Shape;254;p19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19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</a:t>
            </a:r>
            <a:r>
              <a:rPr lang="en-US"/>
              <a:t>서비스</a:t>
            </a:r>
            <a:endParaRPr/>
          </a:p>
        </p:txBody>
      </p:sp>
      <p:sp>
        <p:nvSpPr>
          <p:cNvPr id="256" name="Google Shape;256;p19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b="1" lang="en-US"/>
              <a:t> </a:t>
            </a:r>
            <a:r>
              <a:rPr lang="en-US"/>
              <a:t>       서비스기획          개발문서           </a:t>
            </a:r>
            <a:r>
              <a:rPr b="1" lang="en-US" sz="1500"/>
              <a:t>프론트엔드 </a:t>
            </a:r>
            <a:r>
              <a:rPr lang="en-US"/>
              <a:t>          백엔드</a:t>
            </a:r>
            <a:r>
              <a:rPr lang="en-US"/>
              <a:t>           협업</a:t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19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sp>
        <p:nvSpPr>
          <p:cNvPr id="259" name="Google Shape;259;p19"/>
          <p:cNvSpPr/>
          <p:nvPr/>
        </p:nvSpPr>
        <p:spPr>
          <a:xfrm>
            <a:off x="192675" y="1762750"/>
            <a:ext cx="5499300" cy="3787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0" name="Google Shape;260;p19"/>
          <p:cNvSpPr txBox="1"/>
          <p:nvPr/>
        </p:nvSpPr>
        <p:spPr>
          <a:xfrm>
            <a:off x="210220" y="1773600"/>
            <a:ext cx="92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000000"/>
                </a:solidFill>
              </a:rPr>
              <a:t>Meeting</a:t>
            </a:r>
            <a:endParaRPr sz="1100"/>
          </a:p>
        </p:txBody>
      </p:sp>
      <p:sp>
        <p:nvSpPr>
          <p:cNvPr id="261" name="Google Shape;261;p19"/>
          <p:cNvSpPr/>
          <p:nvPr/>
        </p:nvSpPr>
        <p:spPr>
          <a:xfrm>
            <a:off x="288857" y="2207987"/>
            <a:ext cx="3713700" cy="3183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Screen</a:t>
            </a:r>
            <a:endParaRPr sz="1100"/>
          </a:p>
        </p:txBody>
      </p:sp>
      <p:sp>
        <p:nvSpPr>
          <p:cNvPr id="262" name="Google Shape;262;p19"/>
          <p:cNvSpPr/>
          <p:nvPr/>
        </p:nvSpPr>
        <p:spPr>
          <a:xfrm>
            <a:off x="391294" y="2528305"/>
            <a:ext cx="1680600" cy="1747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ScreenYou</a:t>
            </a:r>
            <a:endParaRPr sz="1100"/>
          </a:p>
        </p:txBody>
      </p:sp>
      <p:sp>
        <p:nvSpPr>
          <p:cNvPr id="263" name="Google Shape;263;p19"/>
          <p:cNvSpPr/>
          <p:nvPr/>
        </p:nvSpPr>
        <p:spPr>
          <a:xfrm>
            <a:off x="2202533" y="2528305"/>
            <a:ext cx="1680600" cy="1747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ScreenMap</a:t>
            </a:r>
            <a:endParaRPr sz="1100"/>
          </a:p>
        </p:txBody>
      </p:sp>
      <p:sp>
        <p:nvSpPr>
          <p:cNvPr id="264" name="Google Shape;264;p19"/>
          <p:cNvSpPr/>
          <p:nvPr/>
        </p:nvSpPr>
        <p:spPr>
          <a:xfrm>
            <a:off x="2957675" y="4499825"/>
            <a:ext cx="925200" cy="789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ScreenMe</a:t>
            </a:r>
            <a:endParaRPr sz="1100"/>
          </a:p>
        </p:txBody>
      </p:sp>
      <p:sp>
        <p:nvSpPr>
          <p:cNvPr id="265" name="Google Shape;265;p19"/>
          <p:cNvSpPr/>
          <p:nvPr/>
        </p:nvSpPr>
        <p:spPr>
          <a:xfrm>
            <a:off x="4088793" y="2207987"/>
            <a:ext cx="1531500" cy="3183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Chat</a:t>
            </a:r>
            <a:endParaRPr sz="1100"/>
          </a:p>
        </p:txBody>
      </p:sp>
      <p:sp>
        <p:nvSpPr>
          <p:cNvPr id="266" name="Google Shape;266;p19"/>
          <p:cNvSpPr/>
          <p:nvPr/>
        </p:nvSpPr>
        <p:spPr>
          <a:xfrm>
            <a:off x="1771925" y="4861325"/>
            <a:ext cx="1116000" cy="41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</a:rPr>
              <a:t>ScreenClose</a:t>
            </a:r>
            <a:r>
              <a:rPr lang="en-US" sz="900"/>
              <a:t>Form</a:t>
            </a:r>
            <a:endParaRPr sz="900"/>
          </a:p>
        </p:txBody>
      </p:sp>
      <p:sp>
        <p:nvSpPr>
          <p:cNvPr id="267" name="Google Shape;267;p19"/>
          <p:cNvSpPr/>
          <p:nvPr/>
        </p:nvSpPr>
        <p:spPr>
          <a:xfrm>
            <a:off x="2668985" y="1847733"/>
            <a:ext cx="1333800" cy="305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Clock</a:t>
            </a:r>
            <a:endParaRPr sz="1100"/>
          </a:p>
        </p:txBody>
      </p:sp>
      <p:sp>
        <p:nvSpPr>
          <p:cNvPr id="268" name="Google Shape;268;p19"/>
          <p:cNvSpPr/>
          <p:nvPr/>
        </p:nvSpPr>
        <p:spPr>
          <a:xfrm>
            <a:off x="4187678" y="2528305"/>
            <a:ext cx="1365000" cy="199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ChatList</a:t>
            </a:r>
            <a:endParaRPr sz="1100"/>
          </a:p>
        </p:txBody>
      </p:sp>
      <p:sp>
        <p:nvSpPr>
          <p:cNvPr id="269" name="Google Shape;269;p19"/>
          <p:cNvSpPr/>
          <p:nvPr/>
        </p:nvSpPr>
        <p:spPr>
          <a:xfrm>
            <a:off x="4270622" y="2878007"/>
            <a:ext cx="1183800" cy="305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ChatList</a:t>
            </a:r>
            <a:r>
              <a:rPr lang="en-US" sz="1100"/>
              <a:t>Item</a:t>
            </a:r>
            <a:endParaRPr sz="1100"/>
          </a:p>
        </p:txBody>
      </p:sp>
      <p:sp>
        <p:nvSpPr>
          <p:cNvPr id="270" name="Google Shape;270;p19"/>
          <p:cNvSpPr/>
          <p:nvPr/>
        </p:nvSpPr>
        <p:spPr>
          <a:xfrm>
            <a:off x="4270622" y="3281878"/>
            <a:ext cx="1183800" cy="305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ChatList</a:t>
            </a:r>
            <a:r>
              <a:rPr lang="en-US" sz="1100"/>
              <a:t>Item</a:t>
            </a:r>
            <a:endParaRPr sz="1100"/>
          </a:p>
        </p:txBody>
      </p:sp>
      <p:sp>
        <p:nvSpPr>
          <p:cNvPr id="271" name="Google Shape;271;p19"/>
          <p:cNvSpPr/>
          <p:nvPr/>
        </p:nvSpPr>
        <p:spPr>
          <a:xfrm>
            <a:off x="4270622" y="3685749"/>
            <a:ext cx="1183800" cy="305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ChatList</a:t>
            </a:r>
            <a:r>
              <a:rPr lang="en-US" sz="1100"/>
              <a:t>Item</a:t>
            </a:r>
            <a:endParaRPr sz="1100"/>
          </a:p>
        </p:txBody>
      </p:sp>
      <p:sp>
        <p:nvSpPr>
          <p:cNvPr id="272" name="Google Shape;272;p19"/>
          <p:cNvSpPr/>
          <p:nvPr/>
        </p:nvSpPr>
        <p:spPr>
          <a:xfrm>
            <a:off x="4263672" y="4089620"/>
            <a:ext cx="1183800" cy="305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ChatList</a:t>
            </a:r>
            <a:r>
              <a:rPr lang="en-US" sz="1100"/>
              <a:t>Item</a:t>
            </a:r>
            <a:endParaRPr sz="1100"/>
          </a:p>
        </p:txBody>
      </p:sp>
      <p:sp>
        <p:nvSpPr>
          <p:cNvPr id="273" name="Google Shape;273;p19"/>
          <p:cNvSpPr/>
          <p:nvPr/>
        </p:nvSpPr>
        <p:spPr>
          <a:xfrm>
            <a:off x="4187678" y="4614650"/>
            <a:ext cx="1365000" cy="674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Chat</a:t>
            </a:r>
            <a:r>
              <a:rPr lang="en-US" sz="1100"/>
              <a:t>Form</a:t>
            </a:r>
            <a:endParaRPr sz="1100"/>
          </a:p>
        </p:txBody>
      </p:sp>
      <p:sp>
        <p:nvSpPr>
          <p:cNvPr id="274" name="Google Shape;274;p19"/>
          <p:cNvSpPr/>
          <p:nvPr/>
        </p:nvSpPr>
        <p:spPr>
          <a:xfrm>
            <a:off x="6096000" y="1788163"/>
            <a:ext cx="5796000" cy="3315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5" name="Google Shape;275;p19"/>
          <p:cNvSpPr txBox="1"/>
          <p:nvPr/>
        </p:nvSpPr>
        <p:spPr>
          <a:xfrm>
            <a:off x="6114510" y="1797648"/>
            <a:ext cx="7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Post</a:t>
            </a:r>
            <a:endParaRPr sz="1100"/>
          </a:p>
        </p:txBody>
      </p:sp>
      <p:sp>
        <p:nvSpPr>
          <p:cNvPr id="276" name="Google Shape;276;p19"/>
          <p:cNvSpPr/>
          <p:nvPr/>
        </p:nvSpPr>
        <p:spPr>
          <a:xfrm>
            <a:off x="6237355" y="2228738"/>
            <a:ext cx="5506200" cy="273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PostList</a:t>
            </a:r>
            <a:endParaRPr sz="1100"/>
          </a:p>
        </p:txBody>
      </p:sp>
      <p:sp>
        <p:nvSpPr>
          <p:cNvPr id="277" name="Google Shape;277;p19"/>
          <p:cNvSpPr/>
          <p:nvPr/>
        </p:nvSpPr>
        <p:spPr>
          <a:xfrm>
            <a:off x="9967127" y="1842669"/>
            <a:ext cx="1874700" cy="267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PostFilter</a:t>
            </a:r>
            <a:endParaRPr sz="1100"/>
          </a:p>
        </p:txBody>
      </p:sp>
      <p:sp>
        <p:nvSpPr>
          <p:cNvPr id="278" name="Google Shape;278;p19"/>
          <p:cNvSpPr/>
          <p:nvPr/>
        </p:nvSpPr>
        <p:spPr>
          <a:xfrm>
            <a:off x="9064313" y="1842669"/>
            <a:ext cx="813300" cy="26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Post</a:t>
            </a:r>
            <a:r>
              <a:rPr lang="en-US" sz="1100"/>
              <a:t>Form</a:t>
            </a:r>
            <a:endParaRPr sz="1100"/>
          </a:p>
        </p:txBody>
      </p:sp>
      <p:sp>
        <p:nvSpPr>
          <p:cNvPr id="279" name="Google Shape;279;p19"/>
          <p:cNvSpPr/>
          <p:nvPr/>
        </p:nvSpPr>
        <p:spPr>
          <a:xfrm>
            <a:off x="6423267" y="2520473"/>
            <a:ext cx="1024500" cy="981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PostList</a:t>
            </a:r>
            <a:r>
              <a:rPr lang="en-US" sz="1100"/>
              <a:t>Item</a:t>
            </a:r>
            <a:endParaRPr sz="1100"/>
          </a:p>
        </p:txBody>
      </p:sp>
      <p:sp>
        <p:nvSpPr>
          <p:cNvPr id="280" name="Google Shape;280;p19"/>
          <p:cNvSpPr/>
          <p:nvPr/>
        </p:nvSpPr>
        <p:spPr>
          <a:xfrm>
            <a:off x="8309789" y="4164394"/>
            <a:ext cx="1614000" cy="16473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Post</a:t>
            </a:r>
            <a:r>
              <a:rPr lang="en-US" sz="1100"/>
              <a:t>Detail</a:t>
            </a:r>
            <a:endParaRPr sz="1100"/>
          </a:p>
        </p:txBody>
      </p:sp>
      <p:sp>
        <p:nvSpPr>
          <p:cNvPr id="281" name="Google Shape;281;p19"/>
          <p:cNvSpPr/>
          <p:nvPr/>
        </p:nvSpPr>
        <p:spPr>
          <a:xfrm>
            <a:off x="8389975" y="4861325"/>
            <a:ext cx="1438500" cy="85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</a:rPr>
              <a:t>PostUpdateForm</a:t>
            </a:r>
            <a:endParaRPr sz="900"/>
          </a:p>
        </p:txBody>
      </p:sp>
      <p:sp>
        <p:nvSpPr>
          <p:cNvPr id="282" name="Google Shape;282;p19"/>
          <p:cNvSpPr/>
          <p:nvPr/>
        </p:nvSpPr>
        <p:spPr>
          <a:xfrm>
            <a:off x="8398773" y="4499832"/>
            <a:ext cx="1378200" cy="318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</a:rPr>
              <a:t>PostPasswordForm</a:t>
            </a:r>
            <a:endParaRPr sz="900"/>
          </a:p>
        </p:txBody>
      </p:sp>
      <p:sp>
        <p:nvSpPr>
          <p:cNvPr id="283" name="Google Shape;283;p19"/>
          <p:cNvSpPr/>
          <p:nvPr/>
        </p:nvSpPr>
        <p:spPr>
          <a:xfrm>
            <a:off x="8508513" y="5132531"/>
            <a:ext cx="1247700" cy="23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Post</a:t>
            </a:r>
            <a:r>
              <a:rPr lang="en-US" sz="900">
                <a:solidFill>
                  <a:srgbClr val="000000"/>
                </a:solidFill>
              </a:rPr>
              <a:t>Close</a:t>
            </a:r>
            <a:r>
              <a:rPr lang="en-US" sz="900"/>
              <a:t>Form</a:t>
            </a:r>
            <a:endParaRPr sz="900"/>
          </a:p>
        </p:txBody>
      </p:sp>
      <p:sp>
        <p:nvSpPr>
          <p:cNvPr id="284" name="Google Shape;284;p19"/>
          <p:cNvSpPr/>
          <p:nvPr/>
        </p:nvSpPr>
        <p:spPr>
          <a:xfrm>
            <a:off x="8508513" y="5433218"/>
            <a:ext cx="1247700" cy="23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Post</a:t>
            </a:r>
            <a:r>
              <a:rPr lang="en-US" sz="900">
                <a:solidFill>
                  <a:srgbClr val="000000"/>
                </a:solidFill>
              </a:rPr>
              <a:t>Delete</a:t>
            </a:r>
            <a:r>
              <a:rPr lang="en-US" sz="900"/>
              <a:t>Form</a:t>
            </a:r>
            <a:endParaRPr sz="900"/>
          </a:p>
        </p:txBody>
      </p:sp>
      <p:sp>
        <p:nvSpPr>
          <p:cNvPr id="285" name="Google Shape;285;p19"/>
          <p:cNvSpPr/>
          <p:nvPr/>
        </p:nvSpPr>
        <p:spPr>
          <a:xfrm>
            <a:off x="7631193" y="2520473"/>
            <a:ext cx="1024500" cy="981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PostList</a:t>
            </a:r>
            <a:r>
              <a:rPr lang="en-US" sz="1100"/>
              <a:t>Item</a:t>
            </a:r>
            <a:endParaRPr sz="1100"/>
          </a:p>
        </p:txBody>
      </p:sp>
      <p:sp>
        <p:nvSpPr>
          <p:cNvPr id="286" name="Google Shape;286;p19"/>
          <p:cNvSpPr/>
          <p:nvPr/>
        </p:nvSpPr>
        <p:spPr>
          <a:xfrm>
            <a:off x="8804133" y="2520473"/>
            <a:ext cx="1024500" cy="981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PostList</a:t>
            </a:r>
            <a:r>
              <a:rPr lang="en-US" sz="1100"/>
              <a:t>Item</a:t>
            </a:r>
            <a:endParaRPr sz="1100"/>
          </a:p>
        </p:txBody>
      </p:sp>
      <p:sp>
        <p:nvSpPr>
          <p:cNvPr id="287" name="Google Shape;287;p19"/>
          <p:cNvSpPr/>
          <p:nvPr/>
        </p:nvSpPr>
        <p:spPr>
          <a:xfrm>
            <a:off x="9977073" y="2520473"/>
            <a:ext cx="1024500" cy="981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</a:rPr>
              <a:t>PostList</a:t>
            </a:r>
            <a:r>
              <a:rPr lang="en-US" sz="1100"/>
              <a:t>Item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 txBox="1"/>
          <p:nvPr>
            <p:ph type="title"/>
          </p:nvPr>
        </p:nvSpPr>
        <p:spPr>
          <a:xfrm>
            <a:off x="287450" y="638545"/>
            <a:ext cx="116046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프로토타입</a:t>
            </a:r>
            <a:endParaRPr/>
          </a:p>
        </p:txBody>
      </p:sp>
      <p:sp>
        <p:nvSpPr>
          <p:cNvPr id="293" name="Google Shape;293;p20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20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서비스</a:t>
            </a:r>
            <a:endParaRPr/>
          </a:p>
        </p:txBody>
      </p:sp>
      <p:sp>
        <p:nvSpPr>
          <p:cNvPr id="295" name="Google Shape;295;p20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b="1" lang="en-US"/>
              <a:t> </a:t>
            </a:r>
            <a:r>
              <a:rPr lang="en-US"/>
              <a:t>       </a:t>
            </a:r>
            <a:r>
              <a:rPr lang="en-US"/>
              <a:t>서비스기획          </a:t>
            </a:r>
            <a:r>
              <a:rPr lang="en-US"/>
              <a:t>개발문서 </a:t>
            </a:r>
            <a:r>
              <a:rPr lang="en-US"/>
              <a:t>          </a:t>
            </a:r>
            <a:r>
              <a:rPr b="1" lang="en-US" sz="1500"/>
              <a:t>프론트엔드 </a:t>
            </a:r>
            <a:r>
              <a:rPr lang="en-US"/>
              <a:t>          </a:t>
            </a:r>
            <a:r>
              <a:rPr lang="en-US"/>
              <a:t>백엔드</a:t>
            </a:r>
            <a:r>
              <a:rPr lang="en-US"/>
              <a:t>           협업</a:t>
            </a:r>
            <a:endParaRPr/>
          </a:p>
        </p:txBody>
      </p:sp>
      <p:sp>
        <p:nvSpPr>
          <p:cNvPr id="296" name="Google Shape;296;p20"/>
          <p:cNvSpPr/>
          <p:nvPr/>
        </p:nvSpPr>
        <p:spPr>
          <a:xfrm>
            <a:off x="1004871" y="5177896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0"/>
          <p:cNvSpPr/>
          <p:nvPr/>
        </p:nvSpPr>
        <p:spPr>
          <a:xfrm>
            <a:off x="6030913" y="1366417"/>
            <a:ext cx="130200" cy="130200"/>
          </a:xfrm>
          <a:prstGeom prst="ellipse">
            <a:avLst/>
          </a:prstGeom>
          <a:solidFill>
            <a:srgbClr val="0075F3"/>
          </a:soli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20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300" name="Google Shape;300;p20"/>
          <p:cNvPicPr preferRelativeResize="0"/>
          <p:nvPr/>
        </p:nvPicPr>
        <p:blipFill rotWithShape="1">
          <a:blip r:embed="rId3">
            <a:alphaModFix/>
          </a:blip>
          <a:srcRect b="0" l="0" r="-573" t="0"/>
          <a:stretch/>
        </p:blipFill>
        <p:spPr>
          <a:xfrm>
            <a:off x="590175" y="1206450"/>
            <a:ext cx="10684849" cy="52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 txBox="1"/>
          <p:nvPr>
            <p:ph type="title"/>
          </p:nvPr>
        </p:nvSpPr>
        <p:spPr>
          <a:xfrm>
            <a:off x="287450" y="638545"/>
            <a:ext cx="116046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EC2 세팅(MySQL, Nginx)</a:t>
            </a:r>
            <a:endParaRPr/>
          </a:p>
        </p:txBody>
      </p:sp>
      <p:sp>
        <p:nvSpPr>
          <p:cNvPr id="306" name="Google Shape;306;p21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21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서비스</a:t>
            </a:r>
            <a:endParaRPr/>
          </a:p>
        </p:txBody>
      </p:sp>
      <p:sp>
        <p:nvSpPr>
          <p:cNvPr id="308" name="Google Shape;308;p21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b="1" lang="en-US"/>
              <a:t> </a:t>
            </a:r>
            <a:r>
              <a:rPr lang="en-US"/>
              <a:t>       서비스기획          개발문서           </a:t>
            </a:r>
            <a:r>
              <a:rPr lang="en-US"/>
              <a:t>프론트엔드 </a:t>
            </a:r>
            <a:r>
              <a:rPr lang="en-US"/>
              <a:t>          </a:t>
            </a:r>
            <a:r>
              <a:rPr b="1" lang="en-US" sz="1500"/>
              <a:t>백엔드</a:t>
            </a:r>
            <a:r>
              <a:rPr lang="en-US" sz="1300"/>
              <a:t> </a:t>
            </a:r>
            <a:r>
              <a:rPr lang="en-US"/>
              <a:t>          협업</a:t>
            </a:r>
            <a:endParaRPr b="1" sz="1300"/>
          </a:p>
        </p:txBody>
      </p:sp>
      <p:sp>
        <p:nvSpPr>
          <p:cNvPr id="309" name="Google Shape;309;p21"/>
          <p:cNvSpPr/>
          <p:nvPr/>
        </p:nvSpPr>
        <p:spPr>
          <a:xfrm>
            <a:off x="1004871" y="5177896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1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p21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312" name="Google Shape;3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75" y="1891725"/>
            <a:ext cx="5476926" cy="29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838" y="1891724"/>
            <a:ext cx="5142326" cy="29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/>
          <p:nvPr>
            <p:ph type="title"/>
          </p:nvPr>
        </p:nvSpPr>
        <p:spPr>
          <a:xfrm>
            <a:off x="287450" y="638545"/>
            <a:ext cx="116046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API 개발 </a:t>
            </a:r>
            <a:endParaRPr/>
          </a:p>
        </p:txBody>
      </p:sp>
      <p:sp>
        <p:nvSpPr>
          <p:cNvPr id="319" name="Google Shape;319;p22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22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</a:t>
            </a:r>
            <a:r>
              <a:rPr lang="en-US"/>
              <a:t>서비스</a:t>
            </a:r>
            <a:endParaRPr/>
          </a:p>
        </p:txBody>
      </p:sp>
      <p:sp>
        <p:nvSpPr>
          <p:cNvPr id="321" name="Google Shape;321;p22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b="1" lang="en-US"/>
              <a:t> </a:t>
            </a:r>
            <a:r>
              <a:rPr lang="en-US"/>
              <a:t>       서비스기획          개발문서           프론트엔드           </a:t>
            </a:r>
            <a:r>
              <a:rPr b="1" lang="en-US" sz="1500"/>
              <a:t>백엔드</a:t>
            </a:r>
            <a:r>
              <a:rPr lang="en-US" sz="1300"/>
              <a:t> </a:t>
            </a:r>
            <a:r>
              <a:rPr lang="en-US"/>
              <a:t>          협업</a:t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1004871" y="5177896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2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22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325" name="Google Shape;3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675" y="1206450"/>
            <a:ext cx="8992149" cy="53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23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</a:t>
            </a:r>
            <a:r>
              <a:rPr lang="en-US"/>
              <a:t>서비스</a:t>
            </a:r>
            <a:endParaRPr/>
          </a:p>
        </p:txBody>
      </p:sp>
      <p:sp>
        <p:nvSpPr>
          <p:cNvPr id="332" name="Google Shape;332;p23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lang="en-US" sz="1000"/>
              <a:t> </a:t>
            </a:r>
            <a:r>
              <a:rPr lang="en-US"/>
              <a:t>       서비스소개          개발문서           프론트엔드           백엔드           </a:t>
            </a:r>
            <a:r>
              <a:rPr b="1" lang="en-US" sz="1500"/>
              <a:t>협업</a:t>
            </a:r>
            <a:endParaRPr b="1" sz="1500"/>
          </a:p>
        </p:txBody>
      </p:sp>
      <p:sp>
        <p:nvSpPr>
          <p:cNvPr id="333" name="Google Shape;333;p23"/>
          <p:cNvSpPr/>
          <p:nvPr/>
        </p:nvSpPr>
        <p:spPr>
          <a:xfrm>
            <a:off x="2205971" y="5177896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3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p23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336" name="Google Shape;3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" y="400850"/>
            <a:ext cx="5633126" cy="334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639" y="3827450"/>
            <a:ext cx="1561456" cy="2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325" y="392575"/>
            <a:ext cx="5939374" cy="334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2382" y="3827451"/>
            <a:ext cx="5623245" cy="280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24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서비스</a:t>
            </a:r>
            <a:endParaRPr/>
          </a:p>
        </p:txBody>
      </p:sp>
      <p:sp>
        <p:nvSpPr>
          <p:cNvPr id="346" name="Google Shape;346;p24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lang="en-US" sz="1000"/>
              <a:t> </a:t>
            </a:r>
            <a:r>
              <a:rPr lang="en-US"/>
              <a:t>       서비스소개          개발문서           프론트엔드           백엔드           </a:t>
            </a:r>
            <a:r>
              <a:rPr b="1" lang="en-US" sz="1500"/>
              <a:t>협업</a:t>
            </a:r>
            <a:endParaRPr b="1" sz="1500"/>
          </a:p>
        </p:txBody>
      </p:sp>
      <p:sp>
        <p:nvSpPr>
          <p:cNvPr id="347" name="Google Shape;347;p24"/>
          <p:cNvSpPr/>
          <p:nvPr/>
        </p:nvSpPr>
        <p:spPr>
          <a:xfrm>
            <a:off x="2205971" y="5177896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24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496" y="495851"/>
            <a:ext cx="9479329" cy="596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type="title"/>
          </p:nvPr>
        </p:nvSpPr>
        <p:spPr>
          <a:xfrm>
            <a:off x="1857903" y="3771518"/>
            <a:ext cx="84762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0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600">
                <a:solidFill>
                  <a:schemeClr val="lt1"/>
                </a:solidFill>
              </a:rPr>
              <a:t>감사합니다</a:t>
            </a:r>
            <a:endParaRPr sz="3600"/>
          </a:p>
        </p:txBody>
      </p:sp>
      <p:sp>
        <p:nvSpPr>
          <p:cNvPr id="356" name="Google Shape;356;p25"/>
          <p:cNvSpPr txBox="1"/>
          <p:nvPr>
            <p:ph idx="11" type="ftr"/>
          </p:nvPr>
        </p:nvSpPr>
        <p:spPr>
          <a:xfrm>
            <a:off x="300038" y="6561138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8EDEF"/>
              </a:buClr>
              <a:buSzPts val="700"/>
              <a:buNone/>
            </a:pPr>
            <a:r>
              <a:rPr lang="en-US"/>
              <a:t>DESIGNED BY L@RGO</a:t>
            </a:r>
            <a:endParaRPr/>
          </a:p>
        </p:txBody>
      </p:sp>
      <p:sp>
        <p:nvSpPr>
          <p:cNvPr id="357" name="Google Shape;357;p25"/>
          <p:cNvSpPr txBox="1"/>
          <p:nvPr>
            <p:ph idx="12" type="sldNum"/>
          </p:nvPr>
        </p:nvSpPr>
        <p:spPr>
          <a:xfrm>
            <a:off x="11397593" y="6246613"/>
            <a:ext cx="576006" cy="204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5153426" y="892575"/>
            <a:ext cx="1905300" cy="801000"/>
          </a:xfrm>
          <a:prstGeom prst="rect">
            <a:avLst/>
          </a:prstGeom>
          <a:solidFill>
            <a:srgbClr val="FCFCF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6600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5992387" y="643572"/>
            <a:ext cx="209400" cy="209400"/>
          </a:xfrm>
          <a:prstGeom prst="ellipse">
            <a:avLst/>
          </a:prstGeom>
          <a:noFill/>
          <a:ln cap="flat" cmpd="sng" w="15875">
            <a:solidFill>
              <a:srgbClr val="4FE1F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9"/>
          <p:cNvCxnSpPr/>
          <p:nvPr/>
        </p:nvCxnSpPr>
        <p:spPr>
          <a:xfrm>
            <a:off x="6095999" y="0"/>
            <a:ext cx="0" cy="745800"/>
          </a:xfrm>
          <a:prstGeom prst="straightConnector1">
            <a:avLst/>
          </a:prstGeom>
          <a:noFill/>
          <a:ln cap="flat" cmpd="sng" w="12700">
            <a:solidFill>
              <a:srgbClr val="4FE1FD"/>
            </a:solidFill>
            <a:prstDash val="solid"/>
            <a:miter lim="800000"/>
            <a:headEnd len="sm" w="sm" type="none"/>
            <a:tailEnd len="med" w="med" type="diamond"/>
          </a:ln>
        </p:spPr>
      </p:cxnSp>
      <p:cxnSp>
        <p:nvCxnSpPr>
          <p:cNvPr id="81" name="Google Shape;81;p9"/>
          <p:cNvCxnSpPr/>
          <p:nvPr/>
        </p:nvCxnSpPr>
        <p:spPr>
          <a:xfrm>
            <a:off x="4450827" y="5865047"/>
            <a:ext cx="3329100" cy="0"/>
          </a:xfrm>
          <a:prstGeom prst="straightConnector1">
            <a:avLst/>
          </a:prstGeom>
          <a:noFill/>
          <a:ln cap="flat" cmpd="sng" w="12700">
            <a:solidFill>
              <a:srgbClr val="BFBFBF">
                <a:alpha val="5764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p9"/>
          <p:cNvCxnSpPr/>
          <p:nvPr/>
        </p:nvCxnSpPr>
        <p:spPr>
          <a:xfrm>
            <a:off x="4037652" y="2621828"/>
            <a:ext cx="3258000" cy="0"/>
          </a:xfrm>
          <a:prstGeom prst="straightConnector1">
            <a:avLst/>
          </a:prstGeom>
          <a:noFill/>
          <a:ln cap="flat" cmpd="sng" w="12700">
            <a:solidFill>
              <a:srgbClr val="BFBFBF">
                <a:alpha val="5764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9"/>
          <p:cNvSpPr/>
          <p:nvPr/>
        </p:nvSpPr>
        <p:spPr>
          <a:xfrm>
            <a:off x="3565399" y="5137234"/>
            <a:ext cx="105900" cy="105900"/>
          </a:xfrm>
          <a:prstGeom prst="ellipse">
            <a:avLst/>
          </a:prstGeom>
          <a:noFill/>
          <a:ln cap="flat" cmpd="sng" w="44450">
            <a:solidFill>
              <a:srgbClr val="4FE1F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8511557" y="1539836"/>
            <a:ext cx="105900" cy="105900"/>
          </a:xfrm>
          <a:prstGeom prst="ellipse">
            <a:avLst/>
          </a:prstGeom>
          <a:noFill/>
          <a:ln cap="flat" cmpd="sng" w="44450">
            <a:solidFill>
              <a:srgbClr val="4FE1F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4839784" y="1733172"/>
            <a:ext cx="2532600" cy="258600"/>
          </a:xfrm>
          <a:prstGeom prst="plaque">
            <a:avLst>
              <a:gd fmla="val 6969" name="adj"/>
            </a:avLst>
          </a:prstGeom>
          <a:gradFill>
            <a:gsLst>
              <a:gs pos="0">
                <a:srgbClr val="0075F3"/>
              </a:gs>
              <a:gs pos="100000">
                <a:srgbClr val="0075F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3팀</a:t>
            </a:r>
            <a:endParaRPr/>
          </a:p>
        </p:txBody>
      </p:sp>
      <p:pic>
        <p:nvPicPr>
          <p:cNvPr id="86" name="Google Shape;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800" y="2621825"/>
            <a:ext cx="2586475" cy="27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 txBox="1"/>
          <p:nvPr/>
        </p:nvSpPr>
        <p:spPr>
          <a:xfrm>
            <a:off x="4597825" y="2632550"/>
            <a:ext cx="3035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23E6B"/>
              </a:buClr>
              <a:buSzPts val="1800"/>
              <a:buChar char="•"/>
            </a:pPr>
            <a:r>
              <a:rPr lang="en-US" sz="1800">
                <a:solidFill>
                  <a:srgbClr val="123E6B"/>
                </a:solidFill>
              </a:rPr>
              <a:t>팀소개</a:t>
            </a:r>
            <a:endParaRPr sz="1800">
              <a:solidFill>
                <a:srgbClr val="123E6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23E6B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23E6B"/>
              </a:buClr>
              <a:buSzPts val="1800"/>
              <a:buChar char="•"/>
            </a:pPr>
            <a:r>
              <a:rPr lang="en-US" sz="1800">
                <a:solidFill>
                  <a:srgbClr val="123E6B"/>
                </a:solidFill>
              </a:rPr>
              <a:t>서비스기획</a:t>
            </a:r>
            <a:endParaRPr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23E6B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23E6B"/>
              </a:buClr>
              <a:buSzPts val="1800"/>
              <a:buChar char="•"/>
            </a:pPr>
            <a:r>
              <a:rPr lang="en-US" sz="1800">
                <a:solidFill>
                  <a:srgbClr val="123E6B"/>
                </a:solidFill>
              </a:rPr>
              <a:t>개발문서</a:t>
            </a:r>
            <a:endParaRPr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rgbClr val="123E6B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23E6B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23E6B"/>
              </a:buClr>
              <a:buSzPts val="1800"/>
              <a:buChar char="•"/>
            </a:pPr>
            <a:r>
              <a:rPr lang="en-US" sz="1800">
                <a:solidFill>
                  <a:srgbClr val="123E6B"/>
                </a:solidFill>
              </a:rPr>
              <a:t>프론트엔드</a:t>
            </a:r>
            <a:endParaRPr sz="1800">
              <a:solidFill>
                <a:srgbClr val="123E6B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23E6B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23E6B"/>
              </a:buClr>
              <a:buSzPts val="1800"/>
              <a:buChar char="•"/>
            </a:pPr>
            <a:r>
              <a:rPr lang="en-US" sz="1800">
                <a:solidFill>
                  <a:srgbClr val="123E6B"/>
                </a:solidFill>
              </a:rPr>
              <a:t>백엔드</a:t>
            </a:r>
            <a:endParaRPr sz="1800">
              <a:solidFill>
                <a:srgbClr val="123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23E6B"/>
              </a:solidFill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23E6B"/>
              </a:buClr>
              <a:buSzPts val="1800"/>
              <a:buChar char="•"/>
            </a:pPr>
            <a:r>
              <a:rPr lang="en-US" sz="1800">
                <a:solidFill>
                  <a:srgbClr val="123E6B"/>
                </a:solidFill>
              </a:rPr>
              <a:t>협업</a:t>
            </a:r>
            <a:endParaRPr sz="1800">
              <a:solidFill>
                <a:srgbClr val="123E6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0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/>
              <a:t>서울시 화상 관광 안내 서비스</a:t>
            </a:r>
            <a:endParaRPr/>
          </a:p>
        </p:txBody>
      </p:sp>
      <p:sp>
        <p:nvSpPr>
          <p:cNvPr id="94" name="Google Shape;94;p10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b="1" lang="en-US" sz="1500"/>
              <a:t>팀소개 </a:t>
            </a:r>
            <a:r>
              <a:rPr lang="en-US"/>
              <a:t>       </a:t>
            </a:r>
            <a:r>
              <a:rPr lang="en-US"/>
              <a:t>서비스소개          </a:t>
            </a:r>
            <a:r>
              <a:rPr lang="en-US"/>
              <a:t>개발문서 </a:t>
            </a:r>
            <a:r>
              <a:rPr lang="en-US"/>
              <a:t>          프론트엔드           백엔드</a:t>
            </a:r>
            <a:r>
              <a:rPr lang="en-US"/>
              <a:t>           협업</a:t>
            </a:r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2205971" y="5177896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0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98" name="Google Shape;9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725" y="657115"/>
            <a:ext cx="90868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0"/>
          <p:cNvSpPr txBox="1"/>
          <p:nvPr/>
        </p:nvSpPr>
        <p:spPr>
          <a:xfrm>
            <a:off x="4195025" y="4560225"/>
            <a:ext cx="1643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</a:rPr>
              <a:t>팀장        </a:t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</a:rPr>
              <a:t>프론트엔드</a:t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</a:rPr>
              <a:t>백엔드</a:t>
            </a:r>
            <a:endParaRPr b="1" sz="1900">
              <a:solidFill>
                <a:schemeClr val="dk2"/>
              </a:solidFill>
            </a:endParaRPr>
          </a:p>
        </p:txBody>
      </p:sp>
      <p:sp>
        <p:nvSpPr>
          <p:cNvPr id="100" name="Google Shape;100;p10"/>
          <p:cNvSpPr txBox="1"/>
          <p:nvPr/>
        </p:nvSpPr>
        <p:spPr>
          <a:xfrm>
            <a:off x="5838725" y="4560225"/>
            <a:ext cx="3384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 김현규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 채예은 임영택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 임재현 정해윤</a:t>
            </a:r>
            <a:endParaRPr b="1" sz="1900"/>
          </a:p>
        </p:txBody>
      </p:sp>
      <p:sp>
        <p:nvSpPr>
          <p:cNvPr id="101" name="Google Shape;101;p10"/>
          <p:cNvSpPr txBox="1"/>
          <p:nvPr/>
        </p:nvSpPr>
        <p:spPr>
          <a:xfrm>
            <a:off x="3458050" y="732700"/>
            <a:ext cx="86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</a:rPr>
              <a:t>현규</a:t>
            </a:r>
            <a:endParaRPr b="1" sz="2100">
              <a:solidFill>
                <a:srgbClr val="FFFFFF"/>
              </a:solidFill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6508600" y="799000"/>
            <a:ext cx="86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</a:rPr>
              <a:t>영택</a:t>
            </a:r>
            <a:endParaRPr b="1" sz="2100">
              <a:solidFill>
                <a:srgbClr val="FFFFFF"/>
              </a:solidFill>
            </a:endParaRPr>
          </a:p>
        </p:txBody>
      </p:sp>
      <p:sp>
        <p:nvSpPr>
          <p:cNvPr id="103" name="Google Shape;103;p10"/>
          <p:cNvSpPr txBox="1"/>
          <p:nvPr/>
        </p:nvSpPr>
        <p:spPr>
          <a:xfrm>
            <a:off x="9559150" y="799000"/>
            <a:ext cx="86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</a:rPr>
              <a:t>예은</a:t>
            </a:r>
            <a:endParaRPr b="1" sz="2100">
              <a:solidFill>
                <a:srgbClr val="FFFFFF"/>
              </a:solidFill>
            </a:endParaRPr>
          </a:p>
        </p:txBody>
      </p:sp>
      <p:sp>
        <p:nvSpPr>
          <p:cNvPr id="104" name="Google Shape;104;p10"/>
          <p:cNvSpPr txBox="1"/>
          <p:nvPr/>
        </p:nvSpPr>
        <p:spPr>
          <a:xfrm>
            <a:off x="8081375" y="2491975"/>
            <a:ext cx="86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</a:rPr>
              <a:t>재현</a:t>
            </a:r>
            <a:endParaRPr b="1" sz="2100">
              <a:solidFill>
                <a:srgbClr val="FFFFFF"/>
              </a:solidFill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4972625" y="2491975"/>
            <a:ext cx="86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</a:rPr>
              <a:t>해윤</a:t>
            </a:r>
            <a:endParaRPr b="1"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type="title"/>
          </p:nvPr>
        </p:nvSpPr>
        <p:spPr>
          <a:xfrm>
            <a:off x="293738" y="532245"/>
            <a:ext cx="116046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0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Why </a:t>
            </a:r>
            <a:r>
              <a:rPr lang="en-US">
                <a:solidFill>
                  <a:srgbClr val="123E6B"/>
                </a:solidFill>
              </a:rPr>
              <a:t>화상 안내 서비스? </a:t>
            </a:r>
            <a:r>
              <a:rPr lang="en-US"/>
              <a:t>Why </a:t>
            </a:r>
            <a:r>
              <a:rPr lang="en-US">
                <a:solidFill>
                  <a:srgbClr val="123E6B"/>
                </a:solidFill>
              </a:rPr>
              <a:t>서울시?</a:t>
            </a:r>
            <a:endParaRPr>
              <a:solidFill>
                <a:srgbClr val="123E6B"/>
              </a:solidFill>
            </a:endParaRPr>
          </a:p>
        </p:txBody>
      </p:sp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11315956" y="6561137"/>
            <a:ext cx="576006" cy="296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1"/>
          <p:cNvSpPr/>
          <p:nvPr>
            <p:ph idx="2" type="subTitle"/>
          </p:nvPr>
        </p:nvSpPr>
        <p:spPr>
          <a:xfrm>
            <a:off x="300038" y="38276"/>
            <a:ext cx="2233612" cy="201956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서비스</a:t>
            </a:r>
            <a:endParaRPr/>
          </a:p>
        </p:txBody>
      </p:sp>
      <p:sp>
        <p:nvSpPr>
          <p:cNvPr id="113" name="Google Shape;113;p11"/>
          <p:cNvSpPr txBox="1"/>
          <p:nvPr>
            <p:ph idx="3" type="body"/>
          </p:nvPr>
        </p:nvSpPr>
        <p:spPr>
          <a:xfrm>
            <a:off x="6095994" y="38274"/>
            <a:ext cx="5795969" cy="201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</a:t>
            </a:r>
            <a:r>
              <a:rPr lang="en-US"/>
              <a:t>소개</a:t>
            </a:r>
            <a:r>
              <a:rPr b="1" lang="en-US"/>
              <a:t> </a:t>
            </a:r>
            <a:r>
              <a:rPr lang="en-US"/>
              <a:t>       </a:t>
            </a:r>
            <a:r>
              <a:rPr b="1" lang="en-US" sz="1500"/>
              <a:t>서비스기획</a:t>
            </a:r>
            <a:r>
              <a:rPr b="1" lang="en-US" sz="1500"/>
              <a:t> </a:t>
            </a:r>
            <a:r>
              <a:rPr lang="en-US"/>
              <a:t>         </a:t>
            </a:r>
            <a:r>
              <a:rPr lang="en-US"/>
              <a:t>개발문서</a:t>
            </a:r>
            <a:r>
              <a:rPr lang="en-US"/>
              <a:t>           프론트엔드           백엔드</a:t>
            </a:r>
            <a:r>
              <a:rPr lang="en-US"/>
              <a:t>           협업</a:t>
            </a: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1004871" y="5177896"/>
            <a:ext cx="201875" cy="201875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2432671" y="34727"/>
            <a:ext cx="201957" cy="201957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1"/>
          <p:cNvCxnSpPr/>
          <p:nvPr/>
        </p:nvCxnSpPr>
        <p:spPr>
          <a:xfrm>
            <a:off x="2536031" y="135706"/>
            <a:ext cx="3384709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117" name="Google Shape;11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099" y="1100157"/>
            <a:ext cx="5439587" cy="51561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/>
          <p:nvPr/>
        </p:nvSpPr>
        <p:spPr>
          <a:xfrm>
            <a:off x="8573675" y="6222425"/>
            <a:ext cx="308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</a:rPr>
              <a:t>출처: </a:t>
            </a:r>
            <a:r>
              <a:rPr b="1" lang="en-US" sz="1000">
                <a:solidFill>
                  <a:srgbClr val="595959"/>
                </a:solidFill>
              </a:rPr>
              <a:t>한국문화관광연구원(관광지식정보시스템)</a:t>
            </a:r>
            <a:endParaRPr b="1" sz="1000">
              <a:solidFill>
                <a:srgbClr val="595959"/>
              </a:solidFill>
            </a:endParaRPr>
          </a:p>
        </p:txBody>
      </p:sp>
      <p:sp>
        <p:nvSpPr>
          <p:cNvPr id="119" name="Google Shape;119;p11"/>
          <p:cNvSpPr txBox="1"/>
          <p:nvPr/>
        </p:nvSpPr>
        <p:spPr>
          <a:xfrm>
            <a:off x="554950" y="4468150"/>
            <a:ext cx="4918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…그러나 일부 지역은</a:t>
            </a:r>
            <a:r>
              <a:rPr lang="en-US" sz="1500"/>
              <a:t> </a:t>
            </a:r>
            <a:r>
              <a:rPr b="1" lang="en-US" sz="1500"/>
              <a:t>이용률에 비해 다소 과밀</a:t>
            </a:r>
            <a:r>
              <a:rPr lang="en-US" sz="1500"/>
              <a:t>하거나 실적이 저조한 곳도 있어 기관별 협의를 통해 </a:t>
            </a:r>
            <a:r>
              <a:rPr b="1" lang="en-US" sz="1500"/>
              <a:t>관광 안내센터의 조정</a:t>
            </a:r>
            <a:r>
              <a:rPr lang="en-US" sz="1500"/>
              <a:t>이 필요하다.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</a:rPr>
              <a:t>출처: 서울연구원, “서울시 관광안내센터 운영실태와 개선방안”</a:t>
            </a:r>
            <a:endParaRPr b="1" sz="1000">
              <a:solidFill>
                <a:srgbClr val="595959"/>
              </a:solidFill>
            </a:endParaRPr>
          </a:p>
        </p:txBody>
      </p:sp>
      <p:pic>
        <p:nvPicPr>
          <p:cNvPr id="120" name="Google Shape;12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25" y="1432186"/>
            <a:ext cx="3384724" cy="225506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1"/>
          <p:cNvSpPr txBox="1"/>
          <p:nvPr/>
        </p:nvSpPr>
        <p:spPr>
          <a:xfrm>
            <a:off x="1577750" y="3643700"/>
            <a:ext cx="25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</a:rPr>
              <a:t>서울 종로구에 위치한 광화문 관광안내소</a:t>
            </a:r>
            <a:endParaRPr b="1" sz="1000">
              <a:solidFill>
                <a:srgbClr val="595959"/>
              </a:solidFill>
            </a:endParaRPr>
          </a:p>
        </p:txBody>
      </p:sp>
      <p:sp>
        <p:nvSpPr>
          <p:cNvPr id="122" name="Google Shape;122;p11"/>
          <p:cNvSpPr txBox="1"/>
          <p:nvPr/>
        </p:nvSpPr>
        <p:spPr>
          <a:xfrm>
            <a:off x="4324375" y="2259563"/>
            <a:ext cx="1659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서울시 관광안내소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75F3"/>
                </a:solidFill>
              </a:rPr>
              <a:t>총 24곳</a:t>
            </a:r>
            <a:endParaRPr b="1" sz="2600">
              <a:solidFill>
                <a:srgbClr val="FFE5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>
            <a:off x="3929725" y="4985825"/>
            <a:ext cx="4079700" cy="150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6678950" y="1795725"/>
            <a:ext cx="5213100" cy="232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234750" y="1795475"/>
            <a:ext cx="5262900" cy="232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"/>
          <p:cNvSpPr txBox="1"/>
          <p:nvPr>
            <p:ph type="title"/>
          </p:nvPr>
        </p:nvSpPr>
        <p:spPr>
          <a:xfrm>
            <a:off x="0" y="507700"/>
            <a:ext cx="121920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기술 스택</a:t>
            </a:r>
            <a:endParaRPr/>
          </a:p>
        </p:txBody>
      </p:sp>
      <p:sp>
        <p:nvSpPr>
          <p:cNvPr id="131" name="Google Shape;131;p12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2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</a:t>
            </a:r>
            <a:r>
              <a:rPr lang="en-US"/>
              <a:t> 서비스</a:t>
            </a:r>
            <a:endParaRPr/>
          </a:p>
        </p:txBody>
      </p:sp>
      <p:sp>
        <p:nvSpPr>
          <p:cNvPr id="133" name="Google Shape;133;p12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b="1" lang="en-US"/>
              <a:t> </a:t>
            </a:r>
            <a:r>
              <a:rPr lang="en-US"/>
              <a:t>       </a:t>
            </a:r>
            <a:r>
              <a:rPr lang="en-US"/>
              <a:t>서비스기획</a:t>
            </a:r>
            <a:r>
              <a:rPr b="1" lang="en-US" sz="1200"/>
              <a:t> </a:t>
            </a:r>
            <a:r>
              <a:rPr lang="en-US"/>
              <a:t>         </a:t>
            </a:r>
            <a:r>
              <a:rPr b="1" lang="en-US" sz="1500"/>
              <a:t>개발문서 </a:t>
            </a:r>
            <a:r>
              <a:rPr lang="en-US"/>
              <a:t>          프론트엔드           백엔드</a:t>
            </a:r>
            <a:r>
              <a:rPr lang="en-US"/>
              <a:t>           협업</a:t>
            </a: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1004871" y="5289571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2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sp>
        <p:nvSpPr>
          <p:cNvPr id="137" name="Google Shape;137;p12"/>
          <p:cNvSpPr txBox="1"/>
          <p:nvPr/>
        </p:nvSpPr>
        <p:spPr>
          <a:xfrm>
            <a:off x="25" y="1169025"/>
            <a:ext cx="609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2"/>
                </a:solidFill>
              </a:rPr>
              <a:t>back-end</a:t>
            </a:r>
            <a:endParaRPr b="1" sz="2600">
              <a:solidFill>
                <a:schemeClr val="dk2"/>
              </a:solidFill>
            </a:endParaRPr>
          </a:p>
        </p:txBody>
      </p:sp>
      <p:sp>
        <p:nvSpPr>
          <p:cNvPr id="138" name="Google Shape;138;p12"/>
          <p:cNvSpPr txBox="1"/>
          <p:nvPr/>
        </p:nvSpPr>
        <p:spPr>
          <a:xfrm>
            <a:off x="6096000" y="1169025"/>
            <a:ext cx="609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2"/>
                </a:solidFill>
              </a:rPr>
              <a:t>front</a:t>
            </a:r>
            <a:r>
              <a:rPr b="1" lang="en-US" sz="2600">
                <a:solidFill>
                  <a:schemeClr val="dk2"/>
                </a:solidFill>
              </a:rPr>
              <a:t>-end</a:t>
            </a:r>
            <a:endParaRPr b="1" sz="2600">
              <a:solidFill>
                <a:schemeClr val="dk2"/>
              </a:solidFill>
            </a:endParaRPr>
          </a:p>
        </p:txBody>
      </p:sp>
      <p:pic>
        <p:nvPicPr>
          <p:cNvPr id="139" name="Google Shape;13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2609" y="1953450"/>
            <a:ext cx="857732" cy="8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4">
            <a:alphaModFix/>
          </a:blip>
          <a:srcRect b="33348" l="28270" r="29699" t="29307"/>
          <a:stretch/>
        </p:blipFill>
        <p:spPr>
          <a:xfrm>
            <a:off x="5587763" y="3487087"/>
            <a:ext cx="938775" cy="9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2"/>
          <p:cNvSpPr txBox="1"/>
          <p:nvPr/>
        </p:nvSpPr>
        <p:spPr>
          <a:xfrm>
            <a:off x="24" y="4400000"/>
            <a:ext cx="1219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2"/>
                </a:solidFill>
              </a:rPr>
              <a:t>공통 기술</a:t>
            </a:r>
            <a:endParaRPr b="1" sz="2600">
              <a:solidFill>
                <a:schemeClr val="dk2"/>
              </a:solidFill>
            </a:endParaRPr>
          </a:p>
        </p:txBody>
      </p:sp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350" y="2972975"/>
            <a:ext cx="1400991" cy="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3826" y="2850299"/>
            <a:ext cx="938775" cy="9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2025" y="2890823"/>
            <a:ext cx="857725" cy="8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4225" y="5166141"/>
            <a:ext cx="857750" cy="102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36600" y="2056738"/>
            <a:ext cx="647840" cy="6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50350" y="5242350"/>
            <a:ext cx="938775" cy="9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5275" y="1907448"/>
            <a:ext cx="1293162" cy="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0725" y="2982836"/>
            <a:ext cx="647850" cy="89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6724" y="2916061"/>
            <a:ext cx="1025925" cy="10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/>
          <p:nvPr/>
        </p:nvSpPr>
        <p:spPr>
          <a:xfrm>
            <a:off x="234275" y="1023950"/>
            <a:ext cx="1500300" cy="563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1812900" y="1023950"/>
            <a:ext cx="4814400" cy="558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6705625" y="1023950"/>
            <a:ext cx="5089200" cy="558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 txBox="1"/>
          <p:nvPr>
            <p:ph type="title"/>
          </p:nvPr>
        </p:nvSpPr>
        <p:spPr>
          <a:xfrm>
            <a:off x="293738" y="456045"/>
            <a:ext cx="116046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와이어프레임</a:t>
            </a:r>
            <a:endParaRPr/>
          </a:p>
        </p:txBody>
      </p:sp>
      <p:sp>
        <p:nvSpPr>
          <p:cNvPr id="159" name="Google Shape;159;p13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3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</a:t>
            </a:r>
            <a:r>
              <a:rPr lang="en-US"/>
              <a:t> 서비스</a:t>
            </a:r>
            <a:endParaRPr/>
          </a:p>
        </p:txBody>
      </p:sp>
      <p:sp>
        <p:nvSpPr>
          <p:cNvPr id="161" name="Google Shape;161;p13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b="1" lang="en-US"/>
              <a:t> </a:t>
            </a:r>
            <a:r>
              <a:rPr lang="en-US"/>
              <a:t>       서비스기획</a:t>
            </a:r>
            <a:r>
              <a:rPr b="1" lang="en-US" sz="1200"/>
              <a:t> </a:t>
            </a:r>
            <a:r>
              <a:rPr lang="en-US"/>
              <a:t>         </a:t>
            </a:r>
            <a:r>
              <a:rPr b="1" lang="en-US" sz="1500"/>
              <a:t>개발문서 </a:t>
            </a:r>
            <a:r>
              <a:rPr lang="en-US"/>
              <a:t>          프론트엔드           백엔드</a:t>
            </a:r>
            <a:r>
              <a:rPr lang="en-US"/>
              <a:t>           협업</a:t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1004871" y="5289571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3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sp>
        <p:nvSpPr>
          <p:cNvPr id="165" name="Google Shape;165;p13"/>
          <p:cNvSpPr txBox="1"/>
          <p:nvPr/>
        </p:nvSpPr>
        <p:spPr>
          <a:xfrm>
            <a:off x="2010125" y="6222675"/>
            <a:ext cx="4234500" cy="384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화상 상담 기능</a:t>
            </a:r>
            <a:endParaRPr b="1" sz="1300"/>
          </a:p>
        </p:txBody>
      </p:sp>
      <p:pic>
        <p:nvPicPr>
          <p:cNvPr id="166" name="Google Shape;1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275" y="1211825"/>
            <a:ext cx="4945625" cy="49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175" y="3384225"/>
            <a:ext cx="4234400" cy="28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3"/>
          <p:cNvSpPr txBox="1"/>
          <p:nvPr/>
        </p:nvSpPr>
        <p:spPr>
          <a:xfrm>
            <a:off x="6821925" y="6222675"/>
            <a:ext cx="4908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게시판(담벼락) 기능</a:t>
            </a:r>
            <a:endParaRPr b="1" sz="1300"/>
          </a:p>
        </p:txBody>
      </p:sp>
      <p:pic>
        <p:nvPicPr>
          <p:cNvPr id="169" name="Google Shape;16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1925" y="1211825"/>
            <a:ext cx="4102649" cy="217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800" y="1088320"/>
            <a:ext cx="1441775" cy="5454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0" y="456050"/>
            <a:ext cx="121920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기능명세서</a:t>
            </a:r>
            <a:endParaRPr/>
          </a:p>
        </p:txBody>
      </p:sp>
      <p:sp>
        <p:nvSpPr>
          <p:cNvPr id="176" name="Google Shape;176;p14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14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서비스</a:t>
            </a:r>
            <a:endParaRPr/>
          </a:p>
        </p:txBody>
      </p:sp>
      <p:sp>
        <p:nvSpPr>
          <p:cNvPr id="178" name="Google Shape;178;p14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b="1" lang="en-US"/>
              <a:t> </a:t>
            </a:r>
            <a:r>
              <a:rPr lang="en-US"/>
              <a:t>       서비스기획</a:t>
            </a:r>
            <a:r>
              <a:rPr b="1" lang="en-US" sz="1200"/>
              <a:t> </a:t>
            </a:r>
            <a:r>
              <a:rPr lang="en-US"/>
              <a:t>         </a:t>
            </a:r>
            <a:r>
              <a:rPr b="1" lang="en-US" sz="1500"/>
              <a:t>개발문서 </a:t>
            </a:r>
            <a:r>
              <a:rPr lang="en-US"/>
              <a:t>          프론트엔드           백엔드</a:t>
            </a:r>
            <a:r>
              <a:rPr lang="en-US"/>
              <a:t>           협업</a:t>
            </a:r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1004871" y="5289571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4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14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182" name="Google Shape;1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71" y="1148420"/>
            <a:ext cx="9781721" cy="523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type="title"/>
          </p:nvPr>
        </p:nvSpPr>
        <p:spPr>
          <a:xfrm>
            <a:off x="293738" y="456045"/>
            <a:ext cx="116046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API명세서</a:t>
            </a:r>
            <a:endParaRPr/>
          </a:p>
        </p:txBody>
      </p:sp>
      <p:sp>
        <p:nvSpPr>
          <p:cNvPr id="188" name="Google Shape;188;p15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15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서비스</a:t>
            </a:r>
            <a:endParaRPr/>
          </a:p>
        </p:txBody>
      </p:sp>
      <p:sp>
        <p:nvSpPr>
          <p:cNvPr id="190" name="Google Shape;190;p15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b="1" lang="en-US"/>
              <a:t> </a:t>
            </a:r>
            <a:r>
              <a:rPr lang="en-US"/>
              <a:t>       서비스기획</a:t>
            </a:r>
            <a:r>
              <a:rPr b="1" lang="en-US" sz="1200"/>
              <a:t> </a:t>
            </a:r>
            <a:r>
              <a:rPr lang="en-US"/>
              <a:t>         </a:t>
            </a:r>
            <a:r>
              <a:rPr b="1" lang="en-US" sz="1500"/>
              <a:t>개발문서 </a:t>
            </a:r>
            <a:r>
              <a:rPr lang="en-US"/>
              <a:t>          프론트엔드           백엔드</a:t>
            </a:r>
            <a:r>
              <a:rPr lang="en-US"/>
              <a:t>           협업</a:t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1004871" y="5289571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5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5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194" name="Google Shape;1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71" y="1120495"/>
            <a:ext cx="9804387" cy="5397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/>
          <p:nvPr>
            <p:ph type="title"/>
          </p:nvPr>
        </p:nvSpPr>
        <p:spPr>
          <a:xfrm>
            <a:off x="293738" y="456045"/>
            <a:ext cx="11604600" cy="567900"/>
          </a:xfrm>
          <a:prstGeom prst="rect">
            <a:avLst/>
          </a:prstGeom>
          <a:noFill/>
          <a:ln cap="flat" cmpd="sng" w="9525">
            <a:solidFill>
              <a:srgbClr val="D8D8D8">
                <a:alpha val="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3200"/>
              <a:buNone/>
            </a:pPr>
            <a:r>
              <a:rPr lang="en-US"/>
              <a:t>ERD</a:t>
            </a:r>
            <a:endParaRPr/>
          </a:p>
        </p:txBody>
      </p:sp>
      <p:sp>
        <p:nvSpPr>
          <p:cNvPr id="200" name="Google Shape;200;p16"/>
          <p:cNvSpPr txBox="1"/>
          <p:nvPr>
            <p:ph idx="12" type="sldNum"/>
          </p:nvPr>
        </p:nvSpPr>
        <p:spPr>
          <a:xfrm>
            <a:off x="11315956" y="6561137"/>
            <a:ext cx="576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F3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16"/>
          <p:cNvSpPr/>
          <p:nvPr>
            <p:ph idx="2" type="subTitle"/>
          </p:nvPr>
        </p:nvSpPr>
        <p:spPr>
          <a:xfrm>
            <a:off x="300038" y="38276"/>
            <a:ext cx="2233500" cy="201900"/>
          </a:xfrm>
          <a:prstGeom prst="roundRect">
            <a:avLst>
              <a:gd fmla="val 19344" name="adj"/>
            </a:avLst>
          </a:prstGeom>
          <a:solidFill>
            <a:srgbClr val="0292FF"/>
          </a:solidFill>
          <a:ln>
            <a:noFill/>
          </a:ln>
        </p:spPr>
        <p:txBody>
          <a:bodyPr anchorCtr="0" anchor="ctr" bIns="45700" lIns="180000" spcFirstLastPara="1" rIns="1800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rPr lang="en-US"/>
              <a:t>서울시 화상 관광 안내 서비스</a:t>
            </a:r>
            <a:endParaRPr/>
          </a:p>
        </p:txBody>
      </p:sp>
      <p:sp>
        <p:nvSpPr>
          <p:cNvPr id="202" name="Google Shape;202;p16"/>
          <p:cNvSpPr txBox="1"/>
          <p:nvPr>
            <p:ph idx="3" type="body"/>
          </p:nvPr>
        </p:nvSpPr>
        <p:spPr>
          <a:xfrm>
            <a:off x="6095994" y="38274"/>
            <a:ext cx="5796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292FF"/>
              </a:buClr>
              <a:buSzPts val="1100"/>
              <a:buNone/>
            </a:pPr>
            <a:r>
              <a:rPr lang="en-US"/>
              <a:t>팀소개</a:t>
            </a:r>
            <a:r>
              <a:rPr b="1" lang="en-US"/>
              <a:t> </a:t>
            </a:r>
            <a:r>
              <a:rPr lang="en-US"/>
              <a:t>       서비스기획</a:t>
            </a:r>
            <a:r>
              <a:rPr b="1" lang="en-US" sz="1200"/>
              <a:t> </a:t>
            </a:r>
            <a:r>
              <a:rPr lang="en-US"/>
              <a:t>         </a:t>
            </a:r>
            <a:r>
              <a:rPr b="1" lang="en-US" sz="1500"/>
              <a:t>개발문서 </a:t>
            </a:r>
            <a:r>
              <a:rPr lang="en-US"/>
              <a:t>          프론트엔드           백엔드</a:t>
            </a:r>
            <a:r>
              <a:rPr lang="en-US"/>
              <a:t>           협업</a:t>
            </a:r>
            <a:endParaRPr/>
          </a:p>
        </p:txBody>
      </p:sp>
      <p:sp>
        <p:nvSpPr>
          <p:cNvPr id="203" name="Google Shape;203;p16"/>
          <p:cNvSpPr/>
          <p:nvPr/>
        </p:nvSpPr>
        <p:spPr>
          <a:xfrm>
            <a:off x="1004871" y="5289571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6" scaled="0"/>
          </a:gradFill>
          <a:ln>
            <a:noFill/>
          </a:ln>
          <a:effectLst>
            <a:outerShdw blurRad="381000" rotWithShape="0" algn="tl" dir="2700000" dist="330200">
              <a:srgbClr val="000000">
                <a:alpha val="168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2432671" y="34727"/>
            <a:ext cx="201900" cy="2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41300" sx="99000" rotWithShape="0" algn="tl" dist="139700" sy="99000">
              <a:srgbClr val="000000">
                <a:alpha val="266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16"/>
          <p:cNvCxnSpPr/>
          <p:nvPr/>
        </p:nvCxnSpPr>
        <p:spPr>
          <a:xfrm>
            <a:off x="2536031" y="135706"/>
            <a:ext cx="3384600" cy="0"/>
          </a:xfrm>
          <a:prstGeom prst="straightConnector1">
            <a:avLst/>
          </a:prstGeom>
          <a:noFill/>
          <a:ln cap="flat" cmpd="sng" w="9525">
            <a:solidFill>
              <a:srgbClr val="0292FF"/>
            </a:solidFill>
            <a:prstDash val="solid"/>
            <a:miter lim="800000"/>
            <a:headEnd len="sm" w="sm" type="diamond"/>
            <a:tailEnd len="sm" w="sm" type="diamond"/>
          </a:ln>
        </p:spPr>
      </p:cxnSp>
      <p:pic>
        <p:nvPicPr>
          <p:cNvPr id="206" name="Google Shape;2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71" y="1148570"/>
            <a:ext cx="9934630" cy="523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